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8" r:id="rId3"/>
    <p:sldId id="261" r:id="rId4"/>
    <p:sldId id="259" r:id="rId5"/>
    <p:sldId id="257" r:id="rId6"/>
    <p:sldId id="273" r:id="rId7"/>
    <p:sldId id="272" r:id="rId8"/>
    <p:sldId id="262" r:id="rId9"/>
    <p:sldId id="264" r:id="rId10"/>
    <p:sldId id="265" r:id="rId11"/>
    <p:sldId id="266" r:id="rId12"/>
    <p:sldId id="267" r:id="rId13"/>
    <p:sldId id="268" r:id="rId14"/>
    <p:sldId id="269" r:id="rId15"/>
    <p:sldId id="270" r:id="rId16"/>
    <p:sldId id="274" r:id="rId17"/>
    <p:sldId id="271" r:id="rId18"/>
    <p:sldId id="276" r:id="rId19"/>
    <p:sldId id="275" r:id="rId20"/>
    <p:sldId id="277" r:id="rId21"/>
    <p:sldId id="278" r:id="rId22"/>
    <p:sldId id="279" r:id="rId23"/>
    <p:sldId id="280" r:id="rId24"/>
    <p:sldId id="284" r:id="rId25"/>
    <p:sldId id="281" r:id="rId26"/>
    <p:sldId id="282" r:id="rId27"/>
    <p:sldId id="283" r:id="rId28"/>
    <p:sldId id="285" r:id="rId29"/>
    <p:sldId id="286" r:id="rId30"/>
    <p:sldId id="287" r:id="rId31"/>
    <p:sldId id="288" r:id="rId32"/>
    <p:sldId id="291" r:id="rId33"/>
    <p:sldId id="289" r:id="rId34"/>
    <p:sldId id="290" r:id="rId35"/>
    <p:sldId id="292" r:id="rId36"/>
    <p:sldId id="293" r:id="rId37"/>
    <p:sldId id="294" r:id="rId38"/>
    <p:sldId id="26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EB230881-7D69-4401-BF6E-241C7E055A3A}"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331811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pl-PL"/>
              <a:t>Kliknij, aby edytować styl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l-PL"/>
              <a:t>Kliknij ikonę, aby dodać obraz</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B230881-7D69-4401-BF6E-241C7E055A3A}" type="datetimeFigureOut">
              <a:rPr lang="pl-PL" smtClean="0"/>
              <a:t>12.06.2023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75061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pl-PL"/>
              <a:t>Kliknij, aby edytować styl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pl-PL"/>
              <a:t>Kliknij, aby edytować style wzorca tekstu</a:t>
            </a:r>
          </a:p>
        </p:txBody>
      </p:sp>
      <p:sp>
        <p:nvSpPr>
          <p:cNvPr id="4" name="Date Placeholder 3"/>
          <p:cNvSpPr>
            <a:spLocks noGrp="1"/>
          </p:cNvSpPr>
          <p:nvPr>
            <p:ph type="dt" sz="half" idx="10"/>
          </p:nvPr>
        </p:nvSpPr>
        <p:spPr/>
        <p:txBody>
          <a:bodyPr/>
          <a:lstStyle/>
          <a:p>
            <a:fld id="{EB230881-7D69-4401-BF6E-241C7E055A3A}"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4172104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pl-PL"/>
              <a:t>Kliknij, aby edytować styl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pl-PL"/>
              <a:t>Kliknij, aby edytować style wzorca tekstu</a:t>
            </a:r>
          </a:p>
        </p:txBody>
      </p:sp>
      <p:sp>
        <p:nvSpPr>
          <p:cNvPr id="2" name="Date Placeholder 1"/>
          <p:cNvSpPr>
            <a:spLocks noGrp="1"/>
          </p:cNvSpPr>
          <p:nvPr>
            <p:ph type="dt" sz="half" idx="10"/>
          </p:nvPr>
        </p:nvSpPr>
        <p:spPr/>
        <p:txBody>
          <a:bodyPr/>
          <a:lstStyle/>
          <a:p>
            <a:fld id="{EB230881-7D69-4401-BF6E-241C7E055A3A}" type="datetimeFigureOut">
              <a:rPr lang="pl-PL" smtClean="0"/>
              <a:t>12.06.2023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227292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B230881-7D69-4401-BF6E-241C7E055A3A}"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3307399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B230881-7D69-4401-BF6E-241C7E055A3A}"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13956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pl-PL"/>
              <a:t>Kliknij, aby edytować styl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B230881-7D69-4401-BF6E-241C7E055A3A}"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11712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pl-PL"/>
              <a:t>Kliknij, aby edytować styl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EB230881-7D69-4401-BF6E-241C7E055A3A}" type="datetimeFigureOut">
              <a:rPr lang="pl-PL" smtClean="0"/>
              <a:t>12.06.2023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551214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EB230881-7D69-4401-BF6E-241C7E055A3A}" type="datetimeFigureOut">
              <a:rPr lang="pl-PL" smtClean="0"/>
              <a:t>12.06.2023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11458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EB230881-7D69-4401-BF6E-241C7E055A3A}" type="datetimeFigureOut">
              <a:rPr lang="pl-PL" smtClean="0"/>
              <a:t>12.06.2023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39586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B230881-7D69-4401-BF6E-241C7E055A3A}" type="datetimeFigureOut">
              <a:rPr lang="pl-PL" smtClean="0"/>
              <a:t>12.06.2023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24718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30881-7D69-4401-BF6E-241C7E055A3A}" type="datetimeFigureOut">
              <a:rPr lang="pl-PL" smtClean="0"/>
              <a:t>12.06.2023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81211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pl-PL"/>
              <a:t>Kliknij, aby edytować styl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B230881-7D69-4401-BF6E-241C7E055A3A}" type="datetimeFigureOut">
              <a:rPr lang="pl-PL" smtClean="0"/>
              <a:t>12.06.2023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34290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pl-PL"/>
              <a:t>Kliknij, aby edytować styl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l-PL"/>
              <a:t>Kliknij ikonę, aby dodać obraz</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885810" y="6041362"/>
            <a:ext cx="976879" cy="365125"/>
          </a:xfrm>
        </p:spPr>
        <p:txBody>
          <a:bodyPr/>
          <a:lstStyle/>
          <a:p>
            <a:fld id="{EB230881-7D69-4401-BF6E-241C7E055A3A}" type="datetimeFigureOut">
              <a:rPr lang="pl-PL" smtClean="0"/>
              <a:t>12.06.2023</a:t>
            </a:fld>
            <a:endParaRPr lang="pl-PL"/>
          </a:p>
        </p:txBody>
      </p:sp>
      <p:sp>
        <p:nvSpPr>
          <p:cNvPr id="6" name="Footer Placeholder 5"/>
          <p:cNvSpPr>
            <a:spLocks noGrp="1"/>
          </p:cNvSpPr>
          <p:nvPr>
            <p:ph type="ftr" sz="quarter" idx="11"/>
          </p:nvPr>
        </p:nvSpPr>
        <p:spPr>
          <a:xfrm>
            <a:off x="590396" y="6041362"/>
            <a:ext cx="3295413" cy="365125"/>
          </a:xfrm>
        </p:spPr>
        <p:txBody>
          <a:bodyPr/>
          <a:lstStyle/>
          <a:p>
            <a:endParaRPr lang="pl-PL"/>
          </a:p>
        </p:txBody>
      </p:sp>
      <p:sp>
        <p:nvSpPr>
          <p:cNvPr id="7" name="Slide Number Placeholder 6"/>
          <p:cNvSpPr>
            <a:spLocks noGrp="1"/>
          </p:cNvSpPr>
          <p:nvPr>
            <p:ph type="sldNum" sz="quarter" idx="12"/>
          </p:nvPr>
        </p:nvSpPr>
        <p:spPr>
          <a:xfrm>
            <a:off x="4862689" y="5915888"/>
            <a:ext cx="1062155" cy="490599"/>
          </a:xfrm>
        </p:spPr>
        <p:txBody>
          <a:bodyPr/>
          <a:lstStyle/>
          <a:p>
            <a:fld id="{FA189936-1222-4AAF-863A-D791158960BC}" type="slidenum">
              <a:rPr lang="pl-PL" smtClean="0"/>
              <a:t>‹#›</a:t>
            </a:fld>
            <a:endParaRPr lang="pl-PL"/>
          </a:p>
        </p:txBody>
      </p:sp>
    </p:spTree>
    <p:extLst>
      <p:ext uri="{BB962C8B-B14F-4D97-AF65-F5344CB8AC3E}">
        <p14:creationId xmlns:p14="http://schemas.microsoft.com/office/powerpoint/2010/main" val="255339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l-PL"/>
              <a:t>Kliknij, aby edytować styl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pl-P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EB230881-7D69-4401-BF6E-241C7E055A3A}" type="datetimeFigureOut">
              <a:rPr lang="pl-PL" smtClean="0"/>
              <a:t>12.06.2023</a:t>
            </a:fld>
            <a:endParaRPr lang="pl-P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FA189936-1222-4AAF-863A-D791158960BC}" type="slidenum">
              <a:rPr lang="pl-PL" smtClean="0"/>
              <a:t>‹#›</a:t>
            </a:fld>
            <a:endParaRPr lang="pl-PL"/>
          </a:p>
        </p:txBody>
      </p:sp>
    </p:spTree>
    <p:extLst>
      <p:ext uri="{BB962C8B-B14F-4D97-AF65-F5344CB8AC3E}">
        <p14:creationId xmlns:p14="http://schemas.microsoft.com/office/powerpoint/2010/main" val="2785350547"/>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072C12-63A6-1920-CE8E-DA6A71687D44}"/>
              </a:ext>
            </a:extLst>
          </p:cNvPr>
          <p:cNvSpPr>
            <a:spLocks noGrp="1"/>
          </p:cNvSpPr>
          <p:nvPr>
            <p:ph type="ctrTitle"/>
          </p:nvPr>
        </p:nvSpPr>
        <p:spPr>
          <a:xfrm>
            <a:off x="809999" y="1317477"/>
            <a:ext cx="10572000" cy="2971051"/>
          </a:xfrm>
        </p:spPr>
        <p:txBody>
          <a:bodyPr>
            <a:normAutofit fontScale="90000"/>
          </a:bodyPr>
          <a:lstStyle/>
          <a:p>
            <a:r>
              <a:rPr lang="pl-PL" dirty="0"/>
              <a:t>Odprawa kierowników drużyn przed XI Powiatowymi Zawodami Sportowo – Pożarniczymi OSP</a:t>
            </a:r>
          </a:p>
        </p:txBody>
      </p:sp>
      <p:sp>
        <p:nvSpPr>
          <p:cNvPr id="3" name="Podtytuł 2">
            <a:extLst>
              <a:ext uri="{FF2B5EF4-FFF2-40B4-BE49-F238E27FC236}">
                <a16:creationId xmlns:a16="http://schemas.microsoft.com/office/drawing/2014/main" id="{F24267A7-7332-E7B1-0EF1-B900DBAA5075}"/>
              </a:ext>
            </a:extLst>
          </p:cNvPr>
          <p:cNvSpPr>
            <a:spLocks noGrp="1"/>
          </p:cNvSpPr>
          <p:nvPr>
            <p:ph type="subTitle" idx="1"/>
          </p:nvPr>
        </p:nvSpPr>
        <p:spPr>
          <a:xfrm>
            <a:off x="1523999" y="5867782"/>
            <a:ext cx="9144000" cy="614779"/>
          </a:xfrm>
        </p:spPr>
        <p:txBody>
          <a:bodyPr>
            <a:normAutofit/>
          </a:bodyPr>
          <a:lstStyle/>
          <a:p>
            <a:pPr algn="ctr"/>
            <a:r>
              <a:rPr lang="pl-PL" sz="2800" dirty="0"/>
              <a:t>Łuków, 12 czerwiec 2023 r.</a:t>
            </a:r>
          </a:p>
        </p:txBody>
      </p:sp>
      <p:pic>
        <p:nvPicPr>
          <p:cNvPr id="5" name="Obraz 4">
            <a:extLst>
              <a:ext uri="{FF2B5EF4-FFF2-40B4-BE49-F238E27FC236}">
                <a16:creationId xmlns:a16="http://schemas.microsoft.com/office/drawing/2014/main" id="{915A1A01-A696-E1C7-D0A0-BA2302A652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309" y="0"/>
            <a:ext cx="1289381" cy="1679419"/>
          </a:xfrm>
          <a:prstGeom prst="rect">
            <a:avLst/>
          </a:prstGeom>
        </p:spPr>
      </p:pic>
      <p:pic>
        <p:nvPicPr>
          <p:cNvPr id="7" name="Obraz 6">
            <a:extLst>
              <a:ext uri="{FF2B5EF4-FFF2-40B4-BE49-F238E27FC236}">
                <a16:creationId xmlns:a16="http://schemas.microsoft.com/office/drawing/2014/main" id="{170320BE-64A8-E32D-8C18-427C1582C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634" y="91500"/>
            <a:ext cx="1514084" cy="1511929"/>
          </a:xfrm>
          <a:prstGeom prst="rect">
            <a:avLst/>
          </a:prstGeom>
        </p:spPr>
      </p:pic>
      <p:pic>
        <p:nvPicPr>
          <p:cNvPr id="9" name="Obraz 8">
            <a:extLst>
              <a:ext uri="{FF2B5EF4-FFF2-40B4-BE49-F238E27FC236}">
                <a16:creationId xmlns:a16="http://schemas.microsoft.com/office/drawing/2014/main" id="{8F6E4DD3-7FF1-58E0-199D-666C5E749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4845" y="152299"/>
            <a:ext cx="1182986" cy="1451130"/>
          </a:xfrm>
          <a:prstGeom prst="rect">
            <a:avLst/>
          </a:prstGeom>
        </p:spPr>
      </p:pic>
      <p:sp>
        <p:nvSpPr>
          <p:cNvPr id="4" name="pole tekstowe 3">
            <a:extLst>
              <a:ext uri="{FF2B5EF4-FFF2-40B4-BE49-F238E27FC236}">
                <a16:creationId xmlns:a16="http://schemas.microsoft.com/office/drawing/2014/main" id="{6B5EFFC8-96C5-DF5C-A8C8-B7810376F3DF}"/>
              </a:ext>
            </a:extLst>
          </p:cNvPr>
          <p:cNvSpPr txBox="1"/>
          <p:nvPr/>
        </p:nvSpPr>
        <p:spPr>
          <a:xfrm>
            <a:off x="8350898" y="6404692"/>
            <a:ext cx="3841102" cy="369332"/>
          </a:xfrm>
          <a:prstGeom prst="rect">
            <a:avLst/>
          </a:prstGeom>
          <a:noFill/>
        </p:spPr>
        <p:txBody>
          <a:bodyPr wrap="square" rtlCol="0">
            <a:spAutoFit/>
          </a:bodyPr>
          <a:lstStyle/>
          <a:p>
            <a:r>
              <a:rPr lang="pl-PL" dirty="0"/>
              <a:t>Wyk.: st. kpt. Paweł Szyszkowski</a:t>
            </a:r>
          </a:p>
        </p:txBody>
      </p:sp>
    </p:spTree>
    <p:extLst>
      <p:ext uri="{BB962C8B-B14F-4D97-AF65-F5344CB8AC3E}">
        <p14:creationId xmlns:p14="http://schemas.microsoft.com/office/powerpoint/2010/main" val="75531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D5F9F4-25B4-0238-2CB9-3579F6322D58}"/>
              </a:ext>
            </a:extLst>
          </p:cNvPr>
          <p:cNvSpPr>
            <a:spLocks noGrp="1"/>
          </p:cNvSpPr>
          <p:nvPr>
            <p:ph type="title"/>
          </p:nvPr>
        </p:nvSpPr>
        <p:spPr/>
        <p:txBody>
          <a:bodyPr/>
          <a:lstStyle/>
          <a:p>
            <a:pPr algn="ctr"/>
            <a:r>
              <a:rPr lang="pl-PL" sz="2800" dirty="0"/>
              <a:t>Sztafeta pożarnicza 7 x 50 m z przeszkodami</a:t>
            </a:r>
            <a:br>
              <a:rPr lang="pl-PL" sz="2800" dirty="0"/>
            </a:br>
            <a:r>
              <a:rPr lang="pl-PL" sz="2800" dirty="0"/>
              <a:t>II odcinek toru (50m – 100m)</a:t>
            </a:r>
          </a:p>
        </p:txBody>
      </p:sp>
      <p:sp>
        <p:nvSpPr>
          <p:cNvPr id="3" name="Symbol zastępczy zawartości 2">
            <a:extLst>
              <a:ext uri="{FF2B5EF4-FFF2-40B4-BE49-F238E27FC236}">
                <a16:creationId xmlns:a16="http://schemas.microsoft.com/office/drawing/2014/main" id="{7E32E903-7D5E-1782-C11E-E6C6A5BAD7A0}"/>
              </a:ext>
            </a:extLst>
          </p:cNvPr>
          <p:cNvSpPr>
            <a:spLocks noGrp="1"/>
          </p:cNvSpPr>
          <p:nvPr>
            <p:ph idx="1"/>
          </p:nvPr>
        </p:nvSpPr>
        <p:spPr>
          <a:xfrm>
            <a:off x="696748" y="1867965"/>
            <a:ext cx="10554574" cy="3122070"/>
          </a:xfrm>
        </p:spPr>
        <p:txBody>
          <a:bodyPr>
            <a:normAutofit/>
          </a:bodyPr>
          <a:lstStyle/>
          <a:p>
            <a:r>
              <a:rPr lang="pl-PL" dirty="0"/>
              <a:t>Płotek lekkoatletyczny o wysokości 76 cm – 75 m </a:t>
            </a:r>
          </a:p>
          <a:p>
            <a:endParaRPr lang="pl-PL" dirty="0"/>
          </a:p>
          <a:p>
            <a:pPr marL="0" indent="0">
              <a:buNone/>
            </a:pPr>
            <a:r>
              <a:rPr lang="pl-PL" b="1" dirty="0"/>
              <a:t>Punkty karne:</a:t>
            </a:r>
          </a:p>
          <a:p>
            <a:r>
              <a:rPr lang="pl-PL" dirty="0"/>
              <a:t>Przewrócenie płotka – </a:t>
            </a:r>
            <a:r>
              <a:rPr lang="pl-PL" b="1" dirty="0"/>
              <a:t>3 pkt.</a:t>
            </a:r>
          </a:p>
          <a:p>
            <a:r>
              <a:rPr lang="pl-PL" dirty="0"/>
              <a:t>Ominięcie przeszkody </a:t>
            </a:r>
            <a:r>
              <a:rPr lang="pl-PL" b="1" dirty="0"/>
              <a:t>– 10 pkt.</a:t>
            </a:r>
          </a:p>
          <a:p>
            <a:endParaRPr lang="pl-PL" dirty="0"/>
          </a:p>
        </p:txBody>
      </p:sp>
      <p:pic>
        <p:nvPicPr>
          <p:cNvPr id="5" name="Obraz 4">
            <a:extLst>
              <a:ext uri="{FF2B5EF4-FFF2-40B4-BE49-F238E27FC236}">
                <a16:creationId xmlns:a16="http://schemas.microsoft.com/office/drawing/2014/main" id="{3216E31A-3691-91EA-EDB5-08660C357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4035" y="2720227"/>
            <a:ext cx="6217965" cy="4137773"/>
          </a:xfrm>
          <a:prstGeom prst="rect">
            <a:avLst/>
          </a:prstGeom>
        </p:spPr>
      </p:pic>
    </p:spTree>
    <p:extLst>
      <p:ext uri="{BB962C8B-B14F-4D97-AF65-F5344CB8AC3E}">
        <p14:creationId xmlns:p14="http://schemas.microsoft.com/office/powerpoint/2010/main" val="69550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058183-A8C8-36F4-F281-2FBCF7AE91D0}"/>
              </a:ext>
            </a:extLst>
          </p:cNvPr>
          <p:cNvSpPr>
            <a:spLocks noGrp="1"/>
          </p:cNvSpPr>
          <p:nvPr>
            <p:ph type="title"/>
          </p:nvPr>
        </p:nvSpPr>
        <p:spPr/>
        <p:txBody>
          <a:bodyPr/>
          <a:lstStyle/>
          <a:p>
            <a:pPr algn="ctr"/>
            <a:r>
              <a:rPr lang="pl-PL" sz="2800" dirty="0"/>
              <a:t>Sztafeta pożarnicza 7 x 50 m z przeszkodami</a:t>
            </a:r>
            <a:br>
              <a:rPr lang="pl-PL" sz="2800" dirty="0"/>
            </a:br>
            <a:r>
              <a:rPr lang="pl-PL" sz="2800" dirty="0"/>
              <a:t>III odcinek toru (100m – 150m)</a:t>
            </a:r>
          </a:p>
        </p:txBody>
      </p:sp>
      <p:sp>
        <p:nvSpPr>
          <p:cNvPr id="3" name="Symbol zastępczy zawartości 2">
            <a:extLst>
              <a:ext uri="{FF2B5EF4-FFF2-40B4-BE49-F238E27FC236}">
                <a16:creationId xmlns:a16="http://schemas.microsoft.com/office/drawing/2014/main" id="{2BE0FE96-DF22-6170-80DD-1DD659C0CF48}"/>
              </a:ext>
            </a:extLst>
          </p:cNvPr>
          <p:cNvSpPr>
            <a:spLocks noGrp="1"/>
          </p:cNvSpPr>
          <p:nvPr>
            <p:ph idx="1"/>
          </p:nvPr>
        </p:nvSpPr>
        <p:spPr>
          <a:xfrm>
            <a:off x="676669" y="1679270"/>
            <a:ext cx="10554574" cy="3636511"/>
          </a:xfrm>
        </p:spPr>
        <p:txBody>
          <a:bodyPr/>
          <a:lstStyle/>
          <a:p>
            <a:r>
              <a:rPr lang="pl-PL" dirty="0"/>
              <a:t>Długość rowu wynosi 2 m łącznie z wyznaczonymi liniami – </a:t>
            </a:r>
            <a:r>
              <a:rPr lang="pl-PL" b="1" dirty="0"/>
              <a:t>125-127 m </a:t>
            </a:r>
          </a:p>
          <a:p>
            <a:endParaRPr lang="pl-PL" dirty="0"/>
          </a:p>
          <a:p>
            <a:pPr marL="0" indent="0">
              <a:buNone/>
            </a:pPr>
            <a:r>
              <a:rPr lang="pl-PL" b="1" dirty="0"/>
              <a:t>Punkty karne:</a:t>
            </a:r>
          </a:p>
          <a:p>
            <a:r>
              <a:rPr lang="pl-PL" dirty="0"/>
              <a:t>Wpadnięcie do rowu – gdy zawodnik dotknie stopą linii wyznaczającej przeszkodę lub strefy pomiędzy liniami – </a:t>
            </a:r>
            <a:r>
              <a:rPr lang="pl-PL" b="1" dirty="0"/>
              <a:t>3 pkt.</a:t>
            </a:r>
          </a:p>
          <a:p>
            <a:endParaRPr lang="pl-PL" dirty="0"/>
          </a:p>
          <a:p>
            <a:endParaRPr lang="pl-PL" dirty="0"/>
          </a:p>
        </p:txBody>
      </p:sp>
      <p:pic>
        <p:nvPicPr>
          <p:cNvPr id="5" name="Obraz 4">
            <a:extLst>
              <a:ext uri="{FF2B5EF4-FFF2-40B4-BE49-F238E27FC236}">
                <a16:creationId xmlns:a16="http://schemas.microsoft.com/office/drawing/2014/main" id="{49C56BE1-858A-8284-7D0E-4003BC4D4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208" y="3782915"/>
            <a:ext cx="7344793" cy="3099248"/>
          </a:xfrm>
          <a:prstGeom prst="rect">
            <a:avLst/>
          </a:prstGeom>
        </p:spPr>
      </p:pic>
    </p:spTree>
    <p:extLst>
      <p:ext uri="{BB962C8B-B14F-4D97-AF65-F5344CB8AC3E}">
        <p14:creationId xmlns:p14="http://schemas.microsoft.com/office/powerpoint/2010/main" val="2167041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EB7591-C451-712C-CE34-A22D33155D6B}"/>
              </a:ext>
            </a:extLst>
          </p:cNvPr>
          <p:cNvSpPr>
            <a:spLocks noGrp="1"/>
          </p:cNvSpPr>
          <p:nvPr>
            <p:ph type="title"/>
          </p:nvPr>
        </p:nvSpPr>
        <p:spPr/>
        <p:txBody>
          <a:bodyPr/>
          <a:lstStyle/>
          <a:p>
            <a:pPr algn="ctr"/>
            <a:r>
              <a:rPr lang="pl-PL" sz="2800" dirty="0"/>
              <a:t>Sztafeta pożarnicza 7 x 50 m z przeszkodami</a:t>
            </a:r>
            <a:br>
              <a:rPr lang="pl-PL" sz="2800" dirty="0"/>
            </a:br>
            <a:r>
              <a:rPr lang="pl-PL" sz="2800" dirty="0"/>
              <a:t>IV odcinek toru (150m – 200m)</a:t>
            </a:r>
          </a:p>
        </p:txBody>
      </p:sp>
      <p:sp>
        <p:nvSpPr>
          <p:cNvPr id="3" name="Symbol zastępczy zawartości 2">
            <a:extLst>
              <a:ext uri="{FF2B5EF4-FFF2-40B4-BE49-F238E27FC236}">
                <a16:creationId xmlns:a16="http://schemas.microsoft.com/office/drawing/2014/main" id="{B46F27EE-A0E7-F8E6-E556-D50867312886}"/>
              </a:ext>
            </a:extLst>
          </p:cNvPr>
          <p:cNvSpPr>
            <a:spLocks noGrp="1"/>
          </p:cNvSpPr>
          <p:nvPr>
            <p:ph idx="1"/>
          </p:nvPr>
        </p:nvSpPr>
        <p:spPr>
          <a:xfrm>
            <a:off x="342462" y="2136562"/>
            <a:ext cx="10554574" cy="3636511"/>
          </a:xfrm>
        </p:spPr>
        <p:txBody>
          <a:bodyPr>
            <a:normAutofit/>
          </a:bodyPr>
          <a:lstStyle/>
          <a:p>
            <a:pPr algn="just"/>
            <a:r>
              <a:rPr lang="pl-PL" dirty="0"/>
              <a:t>Tyczki ustawione są na torze od 175m w rzędzie w osi toru, oddalone od siebie o 1m (175, 176, 177), o wysokości 1,7m, średnica podstawy 30 cm,</a:t>
            </a:r>
          </a:p>
          <a:p>
            <a:r>
              <a:rPr lang="pl-PL" dirty="0"/>
              <a:t>Zawodnik, który pokonuje slalomem tyczki, nie może tyczek przytrzymywać dłońmi,</a:t>
            </a:r>
          </a:p>
          <a:p>
            <a:r>
              <a:rPr lang="pl-PL" dirty="0"/>
              <a:t>Zawodnik może powtórzyć slalom, pod warunkiem pozostania na torze.</a:t>
            </a:r>
          </a:p>
          <a:p>
            <a:endParaRPr lang="pl-PL" dirty="0"/>
          </a:p>
          <a:p>
            <a:pPr marL="0" indent="0">
              <a:buNone/>
            </a:pPr>
            <a:r>
              <a:rPr lang="pl-PL" b="1" dirty="0"/>
              <a:t>Punkty karne:</a:t>
            </a:r>
          </a:p>
          <a:p>
            <a:r>
              <a:rPr lang="pl-PL" dirty="0"/>
              <a:t>Przewrócenie tyczki, przytrzymywanie dłońmi, zbijanie</a:t>
            </a:r>
            <a:br>
              <a:rPr lang="pl-PL" dirty="0"/>
            </a:br>
            <a:r>
              <a:rPr lang="pl-PL" dirty="0"/>
              <a:t> tyczek– za każdą </a:t>
            </a:r>
            <a:r>
              <a:rPr lang="pl-PL" b="1" dirty="0"/>
              <a:t>3 pkt.</a:t>
            </a:r>
          </a:p>
          <a:p>
            <a:r>
              <a:rPr lang="pl-PL" dirty="0"/>
              <a:t>Ominięcie przeszkody </a:t>
            </a:r>
            <a:r>
              <a:rPr lang="pl-PL" b="1" dirty="0"/>
              <a:t>– 10 pkt.</a:t>
            </a:r>
          </a:p>
          <a:p>
            <a:endParaRPr lang="pl-PL" dirty="0"/>
          </a:p>
        </p:txBody>
      </p:sp>
      <p:pic>
        <p:nvPicPr>
          <p:cNvPr id="5" name="Obraz 4">
            <a:extLst>
              <a:ext uri="{FF2B5EF4-FFF2-40B4-BE49-F238E27FC236}">
                <a16:creationId xmlns:a16="http://schemas.microsoft.com/office/drawing/2014/main" id="{1C9B8E4D-A772-6A6E-612F-D72CBE18D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2325" y="3487124"/>
            <a:ext cx="5019675" cy="3370876"/>
          </a:xfrm>
          <a:prstGeom prst="rect">
            <a:avLst/>
          </a:prstGeom>
        </p:spPr>
      </p:pic>
    </p:spTree>
    <p:extLst>
      <p:ext uri="{BB962C8B-B14F-4D97-AF65-F5344CB8AC3E}">
        <p14:creationId xmlns:p14="http://schemas.microsoft.com/office/powerpoint/2010/main" val="1672845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A39CEA-3896-1782-3572-1DD7C2E2DADB}"/>
              </a:ext>
            </a:extLst>
          </p:cNvPr>
          <p:cNvSpPr>
            <a:spLocks noGrp="1"/>
          </p:cNvSpPr>
          <p:nvPr>
            <p:ph type="title"/>
          </p:nvPr>
        </p:nvSpPr>
        <p:spPr/>
        <p:txBody>
          <a:bodyPr/>
          <a:lstStyle/>
          <a:p>
            <a:pPr algn="ctr"/>
            <a:r>
              <a:rPr lang="pl-PL" sz="2800" dirty="0"/>
              <a:t>Sztafeta pożarnicza 7 x 50 m z przeszkodami</a:t>
            </a:r>
            <a:br>
              <a:rPr lang="pl-PL" sz="2800" dirty="0"/>
            </a:br>
            <a:r>
              <a:rPr lang="pl-PL" sz="2800" dirty="0"/>
              <a:t>V odcinek toru (200m – 250m)</a:t>
            </a:r>
          </a:p>
        </p:txBody>
      </p:sp>
      <p:sp>
        <p:nvSpPr>
          <p:cNvPr id="3" name="Symbol zastępczy zawartości 2">
            <a:extLst>
              <a:ext uri="{FF2B5EF4-FFF2-40B4-BE49-F238E27FC236}">
                <a16:creationId xmlns:a16="http://schemas.microsoft.com/office/drawing/2014/main" id="{C4AEEF2D-C06C-F284-AA3C-146D966C90FE}"/>
              </a:ext>
            </a:extLst>
          </p:cNvPr>
          <p:cNvSpPr>
            <a:spLocks noGrp="1"/>
          </p:cNvSpPr>
          <p:nvPr>
            <p:ph idx="1"/>
          </p:nvPr>
        </p:nvSpPr>
        <p:spPr>
          <a:xfrm>
            <a:off x="164774" y="2227263"/>
            <a:ext cx="10554574" cy="3636511"/>
          </a:xfrm>
        </p:spPr>
        <p:txBody>
          <a:bodyPr/>
          <a:lstStyle/>
          <a:p>
            <a:pPr algn="just"/>
            <a:r>
              <a:rPr lang="pl-PL" dirty="0"/>
              <a:t>Równoważnia o długości 6m zaczyna się na 225 m, znajduje się w osi toru. Na początku </a:t>
            </a:r>
            <a:br>
              <a:rPr lang="pl-PL" dirty="0"/>
            </a:br>
            <a:r>
              <a:rPr lang="pl-PL" dirty="0"/>
              <a:t>i końcu równoważni znajdują się linie określające koniec nabiegu i początek zeskoku.</a:t>
            </a:r>
          </a:p>
          <a:p>
            <a:endParaRPr lang="pl-PL" dirty="0"/>
          </a:p>
          <a:p>
            <a:pPr marL="0" indent="0">
              <a:buNone/>
            </a:pPr>
            <a:r>
              <a:rPr lang="pl-PL" b="1" dirty="0"/>
              <a:t>Punkty karne:</a:t>
            </a:r>
          </a:p>
          <a:p>
            <a:r>
              <a:rPr lang="pl-PL" dirty="0"/>
              <a:t>Naskok lub zeskok na linie oznaczające </a:t>
            </a:r>
            <a:br>
              <a:rPr lang="pl-PL" dirty="0"/>
            </a:br>
            <a:r>
              <a:rPr lang="pl-PL" dirty="0"/>
              <a:t>początek i koniec równoważni oraz </a:t>
            </a:r>
            <a:br>
              <a:rPr lang="pl-PL" dirty="0"/>
            </a:br>
            <a:r>
              <a:rPr lang="pl-PL" dirty="0"/>
              <a:t>spadnięcie z równoważni - </a:t>
            </a:r>
            <a:r>
              <a:rPr lang="pl-PL" b="1" dirty="0"/>
              <a:t>5 pkt.</a:t>
            </a:r>
          </a:p>
          <a:p>
            <a:r>
              <a:rPr lang="pl-PL" dirty="0"/>
              <a:t>Ominięcie przeszkody -</a:t>
            </a:r>
            <a:r>
              <a:rPr lang="pl-PL" b="1" dirty="0"/>
              <a:t> 10 pkt.</a:t>
            </a:r>
          </a:p>
          <a:p>
            <a:pPr marL="0" indent="0">
              <a:buNone/>
            </a:pPr>
            <a:endParaRPr lang="pl-PL" b="1" dirty="0"/>
          </a:p>
          <a:p>
            <a:endParaRPr lang="pl-PL" dirty="0"/>
          </a:p>
        </p:txBody>
      </p:sp>
      <p:pic>
        <p:nvPicPr>
          <p:cNvPr id="5" name="Obraz 4">
            <a:extLst>
              <a:ext uri="{FF2B5EF4-FFF2-40B4-BE49-F238E27FC236}">
                <a16:creationId xmlns:a16="http://schemas.microsoft.com/office/drawing/2014/main" id="{9EFDCBE4-9C86-BD26-6854-84D9676A78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871" y="2895600"/>
            <a:ext cx="7052129" cy="3962400"/>
          </a:xfrm>
          <a:prstGeom prst="rect">
            <a:avLst/>
          </a:prstGeom>
        </p:spPr>
      </p:pic>
    </p:spTree>
    <p:extLst>
      <p:ext uri="{BB962C8B-B14F-4D97-AF65-F5344CB8AC3E}">
        <p14:creationId xmlns:p14="http://schemas.microsoft.com/office/powerpoint/2010/main" val="108282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638413-615D-5091-8106-FD6035EC98C2}"/>
              </a:ext>
            </a:extLst>
          </p:cNvPr>
          <p:cNvSpPr>
            <a:spLocks noGrp="1"/>
          </p:cNvSpPr>
          <p:nvPr>
            <p:ph type="title"/>
          </p:nvPr>
        </p:nvSpPr>
        <p:spPr/>
        <p:txBody>
          <a:bodyPr/>
          <a:lstStyle/>
          <a:p>
            <a:pPr algn="ctr"/>
            <a:r>
              <a:rPr lang="pl-PL" sz="2800" dirty="0"/>
              <a:t>Sztafeta pożarnicza 7 x 50 m z przeszkodami</a:t>
            </a:r>
            <a:br>
              <a:rPr lang="pl-PL" sz="2800" dirty="0"/>
            </a:br>
            <a:r>
              <a:rPr lang="pl-PL" sz="2800" dirty="0"/>
              <a:t>VI odcinek toru (250m – 300m)</a:t>
            </a:r>
          </a:p>
        </p:txBody>
      </p:sp>
      <p:sp>
        <p:nvSpPr>
          <p:cNvPr id="3" name="Symbol zastępczy zawartości 2">
            <a:extLst>
              <a:ext uri="{FF2B5EF4-FFF2-40B4-BE49-F238E27FC236}">
                <a16:creationId xmlns:a16="http://schemas.microsoft.com/office/drawing/2014/main" id="{2791480D-F51F-23E9-258B-336FF878A7D4}"/>
              </a:ext>
            </a:extLst>
          </p:cNvPr>
          <p:cNvSpPr>
            <a:spLocks noGrp="1"/>
          </p:cNvSpPr>
          <p:nvPr>
            <p:ph idx="1"/>
          </p:nvPr>
        </p:nvSpPr>
        <p:spPr>
          <a:xfrm>
            <a:off x="810000" y="2279437"/>
            <a:ext cx="10554574" cy="3636511"/>
          </a:xfrm>
        </p:spPr>
        <p:txBody>
          <a:bodyPr/>
          <a:lstStyle/>
          <a:p>
            <a:r>
              <a:rPr lang="pl-PL" dirty="0"/>
              <a:t> Ściana o wysokości 1,5m i szerokości 1,5m ustawiona na 275 m. w grupie „C” płotek lekkoatletyczny</a:t>
            </a:r>
          </a:p>
          <a:p>
            <a:endParaRPr lang="pl-PL" dirty="0"/>
          </a:p>
          <a:p>
            <a:pPr marL="0" indent="0">
              <a:buNone/>
            </a:pPr>
            <a:r>
              <a:rPr lang="pl-PL" b="1" dirty="0"/>
              <a:t>Punkty karne:</a:t>
            </a:r>
          </a:p>
          <a:p>
            <a:r>
              <a:rPr lang="pl-PL" dirty="0"/>
              <a:t>Wykorzystanie podpór przy pokonywaniu ściany </a:t>
            </a:r>
          </a:p>
          <a:p>
            <a:pPr marL="0" indent="0">
              <a:buNone/>
            </a:pPr>
            <a:r>
              <a:rPr lang="pl-PL" dirty="0"/>
              <a:t>	lub przerzucenie przez nią prądownicy – </a:t>
            </a:r>
            <a:r>
              <a:rPr lang="pl-PL" b="1" dirty="0"/>
              <a:t>3 pkt.</a:t>
            </a:r>
          </a:p>
          <a:p>
            <a:r>
              <a:rPr lang="pl-PL" dirty="0"/>
              <a:t>Ominięcie przeszkody </a:t>
            </a:r>
            <a:r>
              <a:rPr lang="pl-PL" b="1" dirty="0"/>
              <a:t>– 10 pkt.</a:t>
            </a:r>
          </a:p>
          <a:p>
            <a:endParaRPr lang="pl-PL" dirty="0"/>
          </a:p>
          <a:p>
            <a:endParaRPr lang="pl-PL" dirty="0"/>
          </a:p>
        </p:txBody>
      </p:sp>
      <p:pic>
        <p:nvPicPr>
          <p:cNvPr id="5" name="Obraz 4">
            <a:extLst>
              <a:ext uri="{FF2B5EF4-FFF2-40B4-BE49-F238E27FC236}">
                <a16:creationId xmlns:a16="http://schemas.microsoft.com/office/drawing/2014/main" id="{087AB410-B005-E126-5D15-82CF2720B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5" y="2826975"/>
            <a:ext cx="5381625" cy="4031025"/>
          </a:xfrm>
          <a:prstGeom prst="rect">
            <a:avLst/>
          </a:prstGeom>
        </p:spPr>
      </p:pic>
    </p:spTree>
    <p:extLst>
      <p:ext uri="{BB962C8B-B14F-4D97-AF65-F5344CB8AC3E}">
        <p14:creationId xmlns:p14="http://schemas.microsoft.com/office/powerpoint/2010/main" val="152278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354D8D-87F4-2ACA-F5C4-09BF20EBBCA3}"/>
              </a:ext>
            </a:extLst>
          </p:cNvPr>
          <p:cNvSpPr>
            <a:spLocks noGrp="1"/>
          </p:cNvSpPr>
          <p:nvPr>
            <p:ph type="title"/>
          </p:nvPr>
        </p:nvSpPr>
        <p:spPr/>
        <p:txBody>
          <a:bodyPr/>
          <a:lstStyle/>
          <a:p>
            <a:pPr algn="ctr"/>
            <a:r>
              <a:rPr lang="pl-PL" sz="2800" dirty="0"/>
              <a:t>Sztafeta pożarnicza 7 x 50 m z przeszkodami</a:t>
            </a:r>
            <a:br>
              <a:rPr lang="pl-PL" sz="2800" dirty="0"/>
            </a:br>
            <a:r>
              <a:rPr lang="pl-PL" sz="2800" dirty="0"/>
              <a:t>VII odcinek toru (300m – 350m)</a:t>
            </a:r>
          </a:p>
        </p:txBody>
      </p:sp>
      <p:sp>
        <p:nvSpPr>
          <p:cNvPr id="3" name="Symbol zastępczy zawartości 2">
            <a:extLst>
              <a:ext uri="{FF2B5EF4-FFF2-40B4-BE49-F238E27FC236}">
                <a16:creationId xmlns:a16="http://schemas.microsoft.com/office/drawing/2014/main" id="{6DDABAB9-AEB7-5B59-7C25-6BD042B695B2}"/>
              </a:ext>
            </a:extLst>
          </p:cNvPr>
          <p:cNvSpPr>
            <a:spLocks noGrp="1"/>
          </p:cNvSpPr>
          <p:nvPr>
            <p:ph idx="1"/>
          </p:nvPr>
        </p:nvSpPr>
        <p:spPr>
          <a:xfrm>
            <a:off x="240278" y="2050837"/>
            <a:ext cx="10554574" cy="3636511"/>
          </a:xfrm>
        </p:spPr>
        <p:txBody>
          <a:bodyPr>
            <a:normAutofit/>
          </a:bodyPr>
          <a:lstStyle/>
          <a:p>
            <a:r>
              <a:rPr lang="pl-PL" dirty="0"/>
              <a:t>Na 335 metrze ustawiony jest rozdzielacz oraz odcinek W-52 analogicznie jak na odcinku I</a:t>
            </a:r>
          </a:p>
          <a:p>
            <a:endParaRPr lang="pl-PL" dirty="0"/>
          </a:p>
          <a:p>
            <a:pPr marL="0" indent="0">
              <a:buNone/>
            </a:pPr>
            <a:r>
              <a:rPr lang="pl-PL" b="1" dirty="0"/>
              <a:t>Punkty karne:</a:t>
            </a:r>
          </a:p>
          <a:p>
            <a:r>
              <a:rPr lang="pl-PL" dirty="0"/>
              <a:t>Niepodłączenie linii wężowej W-52 lub </a:t>
            </a:r>
            <a:br>
              <a:rPr lang="pl-PL" dirty="0"/>
            </a:br>
            <a:r>
              <a:rPr lang="pl-PL" dirty="0"/>
              <a:t>podłączenie na jeden kieł </a:t>
            </a:r>
            <a:r>
              <a:rPr lang="pl-PL" b="1" dirty="0"/>
              <a:t>(10 pkt) </a:t>
            </a:r>
          </a:p>
          <a:p>
            <a:r>
              <a:rPr lang="pl-PL" dirty="0"/>
              <a:t>Przekroczenie linii mety z niepodłączoną </a:t>
            </a:r>
            <a:br>
              <a:rPr lang="pl-PL" dirty="0"/>
            </a:br>
            <a:r>
              <a:rPr lang="pl-PL" dirty="0"/>
              <a:t>prądownicą, zasłonięcie podłączenia </a:t>
            </a:r>
            <a:br>
              <a:rPr lang="pl-PL" dirty="0"/>
            </a:br>
            <a:r>
              <a:rPr lang="pl-PL" dirty="0"/>
              <a:t>(trzymanie za łączniki), przekroczenie linii </a:t>
            </a:r>
            <a:br>
              <a:rPr lang="pl-PL" dirty="0"/>
            </a:br>
            <a:r>
              <a:rPr lang="pl-PL" dirty="0"/>
              <a:t>mety bez prądownicy – </a:t>
            </a:r>
            <a:r>
              <a:rPr lang="pl-PL" b="1" dirty="0"/>
              <a:t>10 pkt.</a:t>
            </a:r>
          </a:p>
          <a:p>
            <a:endParaRPr lang="pl-PL" dirty="0"/>
          </a:p>
        </p:txBody>
      </p:sp>
      <p:pic>
        <p:nvPicPr>
          <p:cNvPr id="5" name="Obraz 4">
            <a:extLst>
              <a:ext uri="{FF2B5EF4-FFF2-40B4-BE49-F238E27FC236}">
                <a16:creationId xmlns:a16="http://schemas.microsoft.com/office/drawing/2014/main" id="{6BD61564-DDE9-5700-82B5-7764C3711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174" y="2479732"/>
            <a:ext cx="6600825" cy="4378268"/>
          </a:xfrm>
          <a:prstGeom prst="rect">
            <a:avLst/>
          </a:prstGeom>
        </p:spPr>
      </p:pic>
    </p:spTree>
    <p:extLst>
      <p:ext uri="{BB962C8B-B14F-4D97-AF65-F5344CB8AC3E}">
        <p14:creationId xmlns:p14="http://schemas.microsoft.com/office/powerpoint/2010/main" val="665255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BD9307-8C1B-A5BB-1B66-91A982033FCD}"/>
              </a:ext>
            </a:extLst>
          </p:cNvPr>
          <p:cNvSpPr>
            <a:spLocks noGrp="1"/>
          </p:cNvSpPr>
          <p:nvPr>
            <p:ph type="title"/>
          </p:nvPr>
        </p:nvSpPr>
        <p:spPr/>
        <p:txBody>
          <a:bodyPr/>
          <a:lstStyle/>
          <a:p>
            <a:pPr algn="ctr"/>
            <a:r>
              <a:rPr lang="pl-PL" sz="2800" dirty="0"/>
              <a:t>Sztafeta pożarnicza 7 x 50 m z przeszkodami</a:t>
            </a:r>
            <a:br>
              <a:rPr lang="pl-PL" sz="2800" dirty="0"/>
            </a:br>
            <a:r>
              <a:rPr lang="pl-PL" sz="2800" dirty="0"/>
              <a:t>strefy zmian</a:t>
            </a:r>
          </a:p>
        </p:txBody>
      </p:sp>
      <p:sp>
        <p:nvSpPr>
          <p:cNvPr id="3" name="Symbol zastępczy zawartości 2">
            <a:extLst>
              <a:ext uri="{FF2B5EF4-FFF2-40B4-BE49-F238E27FC236}">
                <a16:creationId xmlns:a16="http://schemas.microsoft.com/office/drawing/2014/main" id="{C7BBC59E-03E2-BE9B-65A8-5C821C6EC2CA}"/>
              </a:ext>
            </a:extLst>
          </p:cNvPr>
          <p:cNvSpPr>
            <a:spLocks noGrp="1"/>
          </p:cNvSpPr>
          <p:nvPr>
            <p:ph idx="1"/>
          </p:nvPr>
        </p:nvSpPr>
        <p:spPr>
          <a:xfrm>
            <a:off x="325038" y="2191769"/>
            <a:ext cx="10554574" cy="3636511"/>
          </a:xfrm>
        </p:spPr>
        <p:txBody>
          <a:bodyPr>
            <a:normAutofit fontScale="92500" lnSpcReduction="10000"/>
          </a:bodyPr>
          <a:lstStyle/>
          <a:p>
            <a:r>
              <a:rPr lang="pl-PL" dirty="0"/>
              <a:t>Strefy zmian znajdują się 5 m przed i 5 m za liniami dzielącymi tor. Nie dopuszcza się ustawienia zawodnika przyjmującego prądownicę przed linią początkującą strefę zmian. Pozycja w strefie zmian jest dowolna. Prądownica ma być przekazana </a:t>
            </a:r>
            <a:br>
              <a:rPr lang="pl-PL" dirty="0"/>
            </a:br>
            <a:r>
              <a:rPr lang="pl-PL" dirty="0"/>
              <a:t>z ręki do ręki, nie można jej rzucać. Prądownica jest </a:t>
            </a:r>
            <a:br>
              <a:rPr lang="pl-PL" dirty="0"/>
            </a:br>
            <a:r>
              <a:rPr lang="pl-PL" dirty="0"/>
              <a:t>przekazana prawidłowo, jeśli obaj zawodnicy w </a:t>
            </a:r>
            <a:br>
              <a:rPr lang="pl-PL" dirty="0"/>
            </a:br>
            <a:r>
              <a:rPr lang="pl-PL" dirty="0"/>
              <a:t>trakcie przekazania znajdują się pomiędzy liniami </a:t>
            </a:r>
            <a:br>
              <a:rPr lang="pl-PL" dirty="0"/>
            </a:br>
            <a:r>
              <a:rPr lang="pl-PL" dirty="0"/>
              <a:t>strefy zmian. Jeśli którykolwiek z zawodników </a:t>
            </a:r>
            <a:br>
              <a:rPr lang="pl-PL" dirty="0"/>
            </a:br>
            <a:r>
              <a:rPr lang="pl-PL" dirty="0"/>
              <a:t>przekroczy linię strefy zmian częścią stopy, gdy </a:t>
            </a:r>
            <a:br>
              <a:rPr lang="pl-PL" dirty="0"/>
            </a:br>
            <a:r>
              <a:rPr lang="pl-PL" dirty="0"/>
              <a:t>prądownica jest trzymana przez obu zawodników </a:t>
            </a:r>
            <a:br>
              <a:rPr lang="pl-PL" dirty="0"/>
            </a:br>
            <a:r>
              <a:rPr lang="pl-PL" dirty="0"/>
              <a:t>drużyna otrzymuje punkty karne.</a:t>
            </a:r>
          </a:p>
          <a:p>
            <a:pPr marL="0" indent="0">
              <a:buNone/>
            </a:pPr>
            <a:r>
              <a:rPr lang="pl-PL" b="1" dirty="0"/>
              <a:t>Punkty karne</a:t>
            </a:r>
            <a:r>
              <a:rPr lang="pl-PL" dirty="0"/>
              <a:t>:</a:t>
            </a:r>
          </a:p>
          <a:p>
            <a:r>
              <a:rPr lang="pl-PL" dirty="0"/>
              <a:t>Przekroczenie strefy zmian (za każdy przypadek) – </a:t>
            </a:r>
            <a:br>
              <a:rPr lang="pl-PL" dirty="0"/>
            </a:br>
            <a:r>
              <a:rPr lang="pl-PL" b="1" dirty="0"/>
              <a:t>5 pkt.</a:t>
            </a:r>
          </a:p>
          <a:p>
            <a:endParaRPr lang="pl-PL" dirty="0"/>
          </a:p>
        </p:txBody>
      </p:sp>
      <p:pic>
        <p:nvPicPr>
          <p:cNvPr id="5" name="Obraz 4">
            <a:extLst>
              <a:ext uri="{FF2B5EF4-FFF2-40B4-BE49-F238E27FC236}">
                <a16:creationId xmlns:a16="http://schemas.microsoft.com/office/drawing/2014/main" id="{B5F0DD17-D7E0-7107-365C-4CDD5740A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750" y="2654373"/>
            <a:ext cx="5810250" cy="4203628"/>
          </a:xfrm>
          <a:prstGeom prst="rect">
            <a:avLst/>
          </a:prstGeom>
        </p:spPr>
      </p:pic>
    </p:spTree>
    <p:extLst>
      <p:ext uri="{BB962C8B-B14F-4D97-AF65-F5344CB8AC3E}">
        <p14:creationId xmlns:p14="http://schemas.microsoft.com/office/powerpoint/2010/main" val="6012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82257C-3AD3-DEF5-EC5F-1D0CC4E31E9E}"/>
              </a:ext>
            </a:extLst>
          </p:cNvPr>
          <p:cNvSpPr>
            <a:spLocks noGrp="1"/>
          </p:cNvSpPr>
          <p:nvPr>
            <p:ph type="title"/>
          </p:nvPr>
        </p:nvSpPr>
        <p:spPr>
          <a:xfrm>
            <a:off x="801288" y="418613"/>
            <a:ext cx="10571998" cy="970450"/>
          </a:xfrm>
        </p:spPr>
        <p:txBody>
          <a:bodyPr/>
          <a:lstStyle/>
          <a:p>
            <a:pPr algn="ctr"/>
            <a:r>
              <a:rPr lang="pl-PL" sz="2800" dirty="0"/>
              <a:t>Sztafeta pożarnicza 7 x 50 m z przeszkodami</a:t>
            </a:r>
          </a:p>
        </p:txBody>
      </p:sp>
      <p:sp>
        <p:nvSpPr>
          <p:cNvPr id="3" name="Symbol zastępczy zawartości 2">
            <a:extLst>
              <a:ext uri="{FF2B5EF4-FFF2-40B4-BE49-F238E27FC236}">
                <a16:creationId xmlns:a16="http://schemas.microsoft.com/office/drawing/2014/main" id="{3395F83A-00B3-27DF-5173-0A7C04DC51BD}"/>
              </a:ext>
            </a:extLst>
          </p:cNvPr>
          <p:cNvSpPr>
            <a:spLocks noGrp="1"/>
          </p:cNvSpPr>
          <p:nvPr>
            <p:ph idx="1"/>
          </p:nvPr>
        </p:nvSpPr>
        <p:spPr/>
        <p:txBody>
          <a:bodyPr/>
          <a:lstStyle/>
          <a:p>
            <a:pPr marL="0" indent="0">
              <a:buNone/>
            </a:pPr>
            <a:r>
              <a:rPr lang="pl-PL" b="1" dirty="0"/>
              <a:t>Pozostałe punkty karne</a:t>
            </a:r>
            <a:r>
              <a:rPr lang="pl-PL" dirty="0"/>
              <a:t>:</a:t>
            </a:r>
          </a:p>
          <a:p>
            <a:r>
              <a:rPr lang="pl-PL" dirty="0"/>
              <a:t>Falstart: drugi (w biegu) – </a:t>
            </a:r>
            <a:r>
              <a:rPr lang="pl-PL" b="1" dirty="0"/>
              <a:t>5 pkt, </a:t>
            </a:r>
            <a:r>
              <a:rPr lang="pl-PL" dirty="0"/>
              <a:t>trzeci -</a:t>
            </a:r>
            <a:r>
              <a:rPr lang="pl-PL" b="1" dirty="0"/>
              <a:t> dyskwalifikacja</a:t>
            </a:r>
          </a:p>
          <a:p>
            <a:r>
              <a:rPr lang="pl-PL" dirty="0"/>
              <a:t>Przekroczenie linii toru (za każdy przypadek) – </a:t>
            </a:r>
            <a:r>
              <a:rPr lang="pl-PL" b="1" dirty="0"/>
              <a:t>5 pkt.</a:t>
            </a:r>
          </a:p>
          <a:p>
            <a:r>
              <a:rPr lang="pl-PL" dirty="0"/>
              <a:t>Ominięcie przeszkody (za każdy przypadek) – </a:t>
            </a:r>
            <a:r>
              <a:rPr lang="pl-PL" b="1" dirty="0"/>
              <a:t>10 pkt.</a:t>
            </a:r>
          </a:p>
          <a:p>
            <a:r>
              <a:rPr lang="pl-PL" dirty="0"/>
              <a:t>Niezdyscyplinowanie, samowola zawodnika (za każdy przypadek) – </a:t>
            </a:r>
            <a:r>
              <a:rPr lang="pl-PL" b="1" dirty="0"/>
              <a:t>20 pkt.</a:t>
            </a:r>
          </a:p>
          <a:p>
            <a:r>
              <a:rPr lang="pl-PL" dirty="0"/>
              <a:t>Utrudnianie wykonania zadania zawodnikowi na innym torze (za każdy przypadek) – </a:t>
            </a:r>
          </a:p>
          <a:p>
            <a:pPr marL="0" indent="0">
              <a:buNone/>
            </a:pPr>
            <a:r>
              <a:rPr lang="pl-PL" b="1" dirty="0"/>
              <a:t>	10 pkt.</a:t>
            </a:r>
          </a:p>
          <a:p>
            <a:r>
              <a:rPr lang="pl-PL" dirty="0"/>
              <a:t>Nieukończenie konkurencji w czasie 3 minut - </a:t>
            </a:r>
            <a:r>
              <a:rPr lang="pl-PL" b="1" dirty="0"/>
              <a:t>dyskwalifikacja</a:t>
            </a:r>
          </a:p>
          <a:p>
            <a:endParaRPr lang="pl-PL" dirty="0"/>
          </a:p>
        </p:txBody>
      </p:sp>
    </p:spTree>
    <p:extLst>
      <p:ext uri="{BB962C8B-B14F-4D97-AF65-F5344CB8AC3E}">
        <p14:creationId xmlns:p14="http://schemas.microsoft.com/office/powerpoint/2010/main" val="46717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C63618-5B1C-D581-55BA-070DBA0A8BC8}"/>
              </a:ext>
            </a:extLst>
          </p:cNvPr>
          <p:cNvSpPr>
            <a:spLocks noGrp="1"/>
          </p:cNvSpPr>
          <p:nvPr>
            <p:ph type="title"/>
          </p:nvPr>
        </p:nvSpPr>
        <p:spPr/>
        <p:txBody>
          <a:bodyPr/>
          <a:lstStyle/>
          <a:p>
            <a:r>
              <a:rPr lang="pl-PL" sz="2800" dirty="0"/>
              <a:t>Ćwiczenie bojowe</a:t>
            </a:r>
            <a:br>
              <a:rPr lang="pl-PL" sz="2800" dirty="0"/>
            </a:br>
            <a:r>
              <a:rPr lang="pl-PL" sz="2800" dirty="0"/>
              <a:t>tor do konkurencji</a:t>
            </a:r>
          </a:p>
        </p:txBody>
      </p:sp>
      <p:sp>
        <p:nvSpPr>
          <p:cNvPr id="3" name="Symbol zastępczy zawartości 2">
            <a:extLst>
              <a:ext uri="{FF2B5EF4-FFF2-40B4-BE49-F238E27FC236}">
                <a16:creationId xmlns:a16="http://schemas.microsoft.com/office/drawing/2014/main" id="{06EDA394-A4DB-63C9-B0D5-B3E5C3DB9B05}"/>
              </a:ext>
            </a:extLst>
          </p:cNvPr>
          <p:cNvSpPr>
            <a:spLocks noGrp="1"/>
          </p:cNvSpPr>
          <p:nvPr>
            <p:ph idx="1"/>
          </p:nvPr>
        </p:nvSpPr>
        <p:spPr/>
        <p:txBody>
          <a:bodyPr/>
          <a:lstStyle/>
          <a:p>
            <a:r>
              <a:rPr lang="pl-PL" dirty="0"/>
              <a:t>Długość 91m, szerokość 20m</a:t>
            </a:r>
          </a:p>
          <a:p>
            <a:r>
              <a:rPr lang="pl-PL" dirty="0"/>
              <a:t>Podest w odległości 9m od linii bocznych i linii wyznaczającej początek toru,</a:t>
            </a:r>
          </a:p>
          <a:p>
            <a:r>
              <a:rPr lang="pl-PL" dirty="0"/>
              <a:t>Zbiornik ustawiony w jednej linii z podestem, równolegle do linii wyznaczającej początek toru, w odległości 3m od podestu,</a:t>
            </a:r>
          </a:p>
          <a:p>
            <a:r>
              <a:rPr lang="pl-PL" dirty="0"/>
              <a:t>47m – linia rozdzielacza</a:t>
            </a:r>
          </a:p>
          <a:p>
            <a:r>
              <a:rPr lang="pl-PL" dirty="0"/>
              <a:t>85m – linia prądowników</a:t>
            </a:r>
          </a:p>
          <a:p>
            <a:r>
              <a:rPr lang="pl-PL" dirty="0"/>
              <a:t>90m – tarcza obrotowa i dwa pachołki na podstawie (1 i 4)</a:t>
            </a:r>
          </a:p>
          <a:p>
            <a:r>
              <a:rPr lang="pl-PL" dirty="0"/>
              <a:t>91m – dwa pachołki na podstawie (2 i 3)</a:t>
            </a:r>
          </a:p>
          <a:p>
            <a:pPr marL="0" indent="0">
              <a:buNone/>
            </a:pPr>
            <a:r>
              <a:rPr lang="pl-PL" dirty="0"/>
              <a:t>Linia startu: prawa boczna linia toru oraz linia początkowa</a:t>
            </a:r>
          </a:p>
        </p:txBody>
      </p:sp>
    </p:spTree>
    <p:extLst>
      <p:ext uri="{BB962C8B-B14F-4D97-AF65-F5344CB8AC3E}">
        <p14:creationId xmlns:p14="http://schemas.microsoft.com/office/powerpoint/2010/main" val="307527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293BBB-CEAC-A26B-388D-1044D162D899}"/>
              </a:ext>
            </a:extLst>
          </p:cNvPr>
          <p:cNvSpPr>
            <a:spLocks noGrp="1"/>
          </p:cNvSpPr>
          <p:nvPr>
            <p:ph type="title"/>
          </p:nvPr>
        </p:nvSpPr>
        <p:spPr>
          <a:xfrm>
            <a:off x="810001" y="494927"/>
            <a:ext cx="10571998" cy="970450"/>
          </a:xfrm>
        </p:spPr>
        <p:txBody>
          <a:bodyPr/>
          <a:lstStyle/>
          <a:p>
            <a:r>
              <a:rPr lang="pl-PL" sz="2800" dirty="0"/>
              <a:t>Ćwiczenie bojowe</a:t>
            </a:r>
            <a:br>
              <a:rPr lang="pl-PL" sz="2800" dirty="0"/>
            </a:br>
            <a:r>
              <a:rPr lang="pl-PL" sz="2800" dirty="0"/>
              <a:t>ustawienie sprzętu na podeście</a:t>
            </a:r>
          </a:p>
        </p:txBody>
      </p:sp>
      <p:sp>
        <p:nvSpPr>
          <p:cNvPr id="3" name="Symbol zastępczy zawartości 2">
            <a:extLst>
              <a:ext uri="{FF2B5EF4-FFF2-40B4-BE49-F238E27FC236}">
                <a16:creationId xmlns:a16="http://schemas.microsoft.com/office/drawing/2014/main" id="{06CDDFBC-5A28-BF1F-D2C6-90200D18C583}"/>
              </a:ext>
            </a:extLst>
          </p:cNvPr>
          <p:cNvSpPr>
            <a:spLocks noGrp="1"/>
          </p:cNvSpPr>
          <p:nvPr>
            <p:ph idx="1"/>
          </p:nvPr>
        </p:nvSpPr>
        <p:spPr>
          <a:xfrm>
            <a:off x="233142" y="2241337"/>
            <a:ext cx="11725713" cy="4616663"/>
          </a:xfrm>
        </p:spPr>
        <p:txBody>
          <a:bodyPr>
            <a:normAutofit fontScale="92500" lnSpcReduction="10000"/>
          </a:bodyPr>
          <a:lstStyle/>
          <a:p>
            <a:pPr marL="0" indent="0" algn="just">
              <a:buNone/>
            </a:pPr>
            <a:r>
              <a:rPr lang="pl-PL" dirty="0"/>
              <a:t>Motopompy dostarczone przez organizatora stoją na podeście i są zgaszone. </a:t>
            </a:r>
            <a:r>
              <a:rPr lang="pl-PL" b="1" dirty="0"/>
              <a:t>Nie dopuszcza się uruchomienia motopompy do czasu rozpoczęcia ćwiczenia. </a:t>
            </a:r>
            <a:r>
              <a:rPr lang="pl-PL" dirty="0"/>
              <a:t>Nasady i zawory (motopompa </a:t>
            </a:r>
            <a:br>
              <a:rPr lang="pl-PL" dirty="0"/>
            </a:br>
            <a:r>
              <a:rPr lang="pl-PL" dirty="0"/>
              <a:t>i rozdzielacz) mogą być otwarte. Zawodnicy układają sprzęt na podeście.</a:t>
            </a:r>
          </a:p>
          <a:p>
            <a:pPr algn="just"/>
            <a:r>
              <a:rPr lang="pl-PL" dirty="0"/>
              <a:t>Klucze do łączników nie mogą leżeć na motopompie oraz być założone na koronę nasady smoka, mogą leżeć na innym sprzęcie,</a:t>
            </a:r>
          </a:p>
          <a:p>
            <a:pPr algn="just"/>
            <a:r>
              <a:rPr lang="pl-PL" dirty="0"/>
              <a:t>Węże ssawne nie muszą być ułożone równolegle do krawędzi podestu, z zachowaniem zasady </a:t>
            </a:r>
            <a:br>
              <a:rPr lang="pl-PL" dirty="0"/>
            </a:br>
            <a:r>
              <a:rPr lang="pl-PL" dirty="0"/>
              <a:t>40 cm poza podest,</a:t>
            </a:r>
          </a:p>
          <a:p>
            <a:pPr algn="just"/>
            <a:r>
              <a:rPr lang="pl-PL" dirty="0"/>
              <a:t>Sprzęt nie może być ze sobą połączony,</a:t>
            </a:r>
          </a:p>
          <a:p>
            <a:pPr algn="just"/>
            <a:r>
              <a:rPr lang="pl-PL" dirty="0"/>
              <a:t>Łączniki nie mogą się ze sobą stykać. Nie jest błędem, gdy dotykają siebie bocznymi krawędziami lub płaska powierzchnia korony dotyka bocznej powierzchni łącznika. Łączników nie wolno blokować.</a:t>
            </a:r>
          </a:p>
          <a:p>
            <a:pPr algn="just"/>
            <a:r>
              <a:rPr lang="pl-PL" dirty="0"/>
              <a:t>Drużyna może posiadać rezerwowe odcinki węży (po jednym W-52 i W-75), ułożone w pobliżu podestu.</a:t>
            </a:r>
          </a:p>
          <a:p>
            <a:pPr algn="just"/>
            <a:endParaRPr lang="pl-PL" dirty="0"/>
          </a:p>
          <a:p>
            <a:pPr marL="0" indent="0">
              <a:buNone/>
            </a:pPr>
            <a:r>
              <a:rPr lang="pl-PL" b="1" dirty="0"/>
              <a:t>Punkty karne</a:t>
            </a:r>
            <a:r>
              <a:rPr lang="pl-PL" dirty="0"/>
              <a:t>:</a:t>
            </a:r>
          </a:p>
          <a:p>
            <a:r>
              <a:rPr lang="pl-PL" dirty="0"/>
              <a:t>Uruchomienie motopompy na podeście (od rozpoczęcia ustawiania sprzętu do startu)- </a:t>
            </a:r>
            <a:r>
              <a:rPr lang="pl-PL" b="1" dirty="0"/>
              <a:t>5 pkt. </a:t>
            </a:r>
          </a:p>
          <a:p>
            <a:pPr algn="just"/>
            <a:endParaRPr lang="pl-PL" dirty="0"/>
          </a:p>
        </p:txBody>
      </p:sp>
    </p:spTree>
    <p:extLst>
      <p:ext uri="{BB962C8B-B14F-4D97-AF65-F5344CB8AC3E}">
        <p14:creationId xmlns:p14="http://schemas.microsoft.com/office/powerpoint/2010/main" val="239168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A7E8C2-3E01-FE01-DE32-2E11184D5339}"/>
              </a:ext>
            </a:extLst>
          </p:cNvPr>
          <p:cNvSpPr>
            <a:spLocks noGrp="1"/>
          </p:cNvSpPr>
          <p:nvPr>
            <p:ph type="title"/>
          </p:nvPr>
        </p:nvSpPr>
        <p:spPr/>
        <p:txBody>
          <a:bodyPr/>
          <a:lstStyle/>
          <a:p>
            <a:pPr algn="ctr"/>
            <a:r>
              <a:rPr lang="pl-PL" dirty="0"/>
              <a:t>XI Powiatowe zawody Sportowo-Pożarnicze OSP – Krzywda 18.06.2023 r.</a:t>
            </a:r>
          </a:p>
        </p:txBody>
      </p:sp>
      <p:sp>
        <p:nvSpPr>
          <p:cNvPr id="3" name="Symbol zastępczy zawartości 2">
            <a:extLst>
              <a:ext uri="{FF2B5EF4-FFF2-40B4-BE49-F238E27FC236}">
                <a16:creationId xmlns:a16="http://schemas.microsoft.com/office/drawing/2014/main" id="{C4E088D7-DF94-507E-92EA-715F26682CFF}"/>
              </a:ext>
            </a:extLst>
          </p:cNvPr>
          <p:cNvSpPr>
            <a:spLocks noGrp="1"/>
          </p:cNvSpPr>
          <p:nvPr>
            <p:ph idx="1"/>
          </p:nvPr>
        </p:nvSpPr>
        <p:spPr>
          <a:xfrm>
            <a:off x="530723" y="2605934"/>
            <a:ext cx="10554574" cy="3636511"/>
          </a:xfrm>
        </p:spPr>
        <p:txBody>
          <a:bodyPr>
            <a:noAutofit/>
          </a:bodyPr>
          <a:lstStyle/>
          <a:p>
            <a:pPr marL="0" indent="0">
              <a:buNone/>
            </a:pPr>
            <a:r>
              <a:rPr lang="pl-PL" b="1" dirty="0"/>
              <a:t>Scenariusz zawodów:</a:t>
            </a:r>
          </a:p>
          <a:p>
            <a:r>
              <a:rPr lang="pl-PL" dirty="0"/>
              <a:t>Przyjazd drużyn: godz. </a:t>
            </a:r>
            <a:r>
              <a:rPr lang="pl-PL" b="1" dirty="0"/>
              <a:t>8:45-9:15</a:t>
            </a:r>
          </a:p>
          <a:p>
            <a:r>
              <a:rPr lang="pl-PL" dirty="0"/>
              <a:t>Zgłaszanie list startowych przez jednostki do sekretariatu zawodów: godz. </a:t>
            </a:r>
            <a:r>
              <a:rPr lang="pl-PL" b="1" dirty="0"/>
              <a:t>9:15-9:30</a:t>
            </a:r>
          </a:p>
          <a:p>
            <a:r>
              <a:rPr lang="pl-PL" dirty="0"/>
              <a:t>Odprawa dowódców drużyn z sędzią głównym zawodów: godz. </a:t>
            </a:r>
            <a:r>
              <a:rPr lang="pl-PL" b="1" dirty="0"/>
              <a:t>9:30</a:t>
            </a:r>
          </a:p>
          <a:p>
            <a:r>
              <a:rPr lang="pl-PL" dirty="0"/>
              <a:t>Oficjalne rozpoczęcie zawodów: godz. </a:t>
            </a:r>
            <a:r>
              <a:rPr lang="pl-PL" b="1" dirty="0"/>
              <a:t>10:00</a:t>
            </a:r>
          </a:p>
          <a:p>
            <a:r>
              <a:rPr lang="pl-PL" dirty="0"/>
              <a:t>Rozpoczęcie weryfikacji : godz. </a:t>
            </a:r>
            <a:r>
              <a:rPr lang="pl-PL" b="1" dirty="0"/>
              <a:t>10:20</a:t>
            </a:r>
          </a:p>
          <a:p>
            <a:r>
              <a:rPr lang="pl-PL" dirty="0"/>
              <a:t>Start pierwszej konkurencji: godz. </a:t>
            </a:r>
            <a:r>
              <a:rPr lang="pl-PL" b="1" dirty="0"/>
              <a:t>10:30</a:t>
            </a:r>
          </a:p>
          <a:p>
            <a:r>
              <a:rPr lang="pl-PL" dirty="0"/>
              <a:t>Rozpoczęcie drugiej konkurencji: ok. godz. </a:t>
            </a:r>
            <a:r>
              <a:rPr lang="pl-PL" b="1" dirty="0"/>
              <a:t>12:00</a:t>
            </a:r>
          </a:p>
          <a:p>
            <a:r>
              <a:rPr lang="pl-PL" dirty="0"/>
              <a:t>Zakończenie konkurencji i opracowanie końcowe wyników: ok. godz. </a:t>
            </a:r>
            <a:r>
              <a:rPr lang="pl-PL" b="1" dirty="0"/>
              <a:t>14:00</a:t>
            </a:r>
          </a:p>
          <a:p>
            <a:r>
              <a:rPr lang="pl-PL" dirty="0"/>
              <a:t>Uroczyste zakończenie zawodów: ok. godz. </a:t>
            </a:r>
            <a:r>
              <a:rPr lang="pl-PL" b="1" dirty="0"/>
              <a:t>14:30</a:t>
            </a:r>
          </a:p>
          <a:p>
            <a:endParaRPr lang="pl-PL" dirty="0"/>
          </a:p>
        </p:txBody>
      </p:sp>
    </p:spTree>
    <p:extLst>
      <p:ext uri="{BB962C8B-B14F-4D97-AF65-F5344CB8AC3E}">
        <p14:creationId xmlns:p14="http://schemas.microsoft.com/office/powerpoint/2010/main" val="564204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0016C4F-12CA-6C6C-CFF5-1321103C1226}"/>
              </a:ext>
            </a:extLst>
          </p:cNvPr>
          <p:cNvSpPr>
            <a:spLocks noGrp="1"/>
          </p:cNvSpPr>
          <p:nvPr>
            <p:ph type="title"/>
          </p:nvPr>
        </p:nvSpPr>
        <p:spPr/>
        <p:txBody>
          <a:bodyPr/>
          <a:lstStyle/>
          <a:p>
            <a:r>
              <a:rPr lang="pl-PL" sz="2800" dirty="0"/>
              <a:t>Ćwiczenie bojowe</a:t>
            </a:r>
            <a:br>
              <a:rPr lang="pl-PL" sz="2800" dirty="0"/>
            </a:br>
            <a:r>
              <a:rPr lang="pl-PL" sz="2800" dirty="0"/>
              <a:t>Meldunek i rozkaz do ćwiczenia</a:t>
            </a:r>
          </a:p>
        </p:txBody>
      </p:sp>
      <p:sp>
        <p:nvSpPr>
          <p:cNvPr id="3" name="Symbol zastępczy zawartości 2">
            <a:extLst>
              <a:ext uri="{FF2B5EF4-FFF2-40B4-BE49-F238E27FC236}">
                <a16:creationId xmlns:a16="http://schemas.microsoft.com/office/drawing/2014/main" id="{D57916D0-F8BA-5C9B-C296-AC9C14210488}"/>
              </a:ext>
            </a:extLst>
          </p:cNvPr>
          <p:cNvSpPr>
            <a:spLocks noGrp="1"/>
          </p:cNvSpPr>
          <p:nvPr>
            <p:ph idx="1"/>
          </p:nvPr>
        </p:nvSpPr>
        <p:spPr>
          <a:xfrm>
            <a:off x="466287" y="2260387"/>
            <a:ext cx="10554574" cy="3636511"/>
          </a:xfrm>
        </p:spPr>
        <p:txBody>
          <a:bodyPr>
            <a:normAutofit fontScale="85000" lnSpcReduction="20000"/>
          </a:bodyPr>
          <a:lstStyle/>
          <a:p>
            <a:r>
              <a:rPr lang="pl-PL" dirty="0"/>
              <a:t>Dowódca drużyny melduje sędziemu np.: „Panie sędzio, dowódca drużyna OSP ……., melduje drużynę gotową do ćwiczenia bojowego”.</a:t>
            </a:r>
          </a:p>
          <a:p>
            <a:endParaRPr lang="pl-PL" dirty="0"/>
          </a:p>
          <a:p>
            <a:r>
              <a:rPr lang="pl-PL" dirty="0"/>
              <a:t>Rozkaz: „Stanowisko wodne przy zbiorniku, </a:t>
            </a:r>
            <a:br>
              <a:rPr lang="pl-PL" dirty="0"/>
            </a:br>
            <a:r>
              <a:rPr lang="pl-PL" dirty="0"/>
              <a:t>rozdzielacz na wysokości dwóch odcinków </a:t>
            </a:r>
            <a:br>
              <a:rPr lang="pl-PL" dirty="0"/>
            </a:br>
            <a:r>
              <a:rPr lang="pl-PL" dirty="0"/>
              <a:t>W-75, linie gaśnicze z dwóch odcinków W-52, </a:t>
            </a:r>
            <a:br>
              <a:rPr lang="pl-PL" dirty="0"/>
            </a:br>
            <a:r>
              <a:rPr lang="pl-PL" dirty="0"/>
              <a:t>rota I obrócenie lub złamanie tarczy, </a:t>
            </a:r>
            <a:br>
              <a:rPr lang="pl-PL" dirty="0"/>
            </a:br>
            <a:r>
              <a:rPr lang="pl-PL" dirty="0"/>
              <a:t>rota II przewrócenie pachołków, na linię </a:t>
            </a:r>
            <a:br>
              <a:rPr lang="pl-PL" dirty="0"/>
            </a:br>
            <a:r>
              <a:rPr lang="pl-PL" dirty="0"/>
              <a:t>startu w tył rozejść się”.</a:t>
            </a:r>
          </a:p>
          <a:p>
            <a:endParaRPr lang="pl-PL" dirty="0"/>
          </a:p>
          <a:p>
            <a:pPr marL="0" indent="0">
              <a:buNone/>
            </a:pPr>
            <a:r>
              <a:rPr lang="pl-PL" b="1" dirty="0"/>
              <a:t>Punkty karne</a:t>
            </a:r>
            <a:r>
              <a:rPr lang="pl-PL" dirty="0"/>
              <a:t>:</a:t>
            </a:r>
          </a:p>
          <a:p>
            <a:r>
              <a:rPr lang="pl-PL" dirty="0"/>
              <a:t>Niewłaściwe wydanie rozkazu - </a:t>
            </a:r>
            <a:r>
              <a:rPr lang="pl-PL" b="1" dirty="0"/>
              <a:t>5 pkt.</a:t>
            </a:r>
            <a:br>
              <a:rPr lang="pl-PL" b="1" dirty="0"/>
            </a:br>
            <a:r>
              <a:rPr lang="pl-PL" b="1" dirty="0"/>
              <a:t>- niezrozumiały rozkaz,</a:t>
            </a:r>
            <a:br>
              <a:rPr lang="pl-PL" b="1" dirty="0"/>
            </a:br>
            <a:r>
              <a:rPr lang="pl-PL" b="1" dirty="0"/>
              <a:t>- niekompletny rozkaz.</a:t>
            </a:r>
          </a:p>
          <a:p>
            <a:endParaRPr lang="pl-PL" dirty="0"/>
          </a:p>
        </p:txBody>
      </p:sp>
      <p:pic>
        <p:nvPicPr>
          <p:cNvPr id="5" name="Obraz 4">
            <a:extLst>
              <a:ext uri="{FF2B5EF4-FFF2-40B4-BE49-F238E27FC236}">
                <a16:creationId xmlns:a16="http://schemas.microsoft.com/office/drawing/2014/main" id="{915D617D-4E36-1F2B-3E01-E1E3C4E6D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3025" y="2575956"/>
            <a:ext cx="7038975" cy="4282044"/>
          </a:xfrm>
          <a:prstGeom prst="rect">
            <a:avLst/>
          </a:prstGeom>
        </p:spPr>
      </p:pic>
    </p:spTree>
    <p:extLst>
      <p:ext uri="{BB962C8B-B14F-4D97-AF65-F5344CB8AC3E}">
        <p14:creationId xmlns:p14="http://schemas.microsoft.com/office/powerpoint/2010/main" val="403293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346966-F4EF-8845-0825-21195369D69D}"/>
              </a:ext>
            </a:extLst>
          </p:cNvPr>
          <p:cNvSpPr>
            <a:spLocks noGrp="1"/>
          </p:cNvSpPr>
          <p:nvPr>
            <p:ph type="title"/>
          </p:nvPr>
        </p:nvSpPr>
        <p:spPr/>
        <p:txBody>
          <a:bodyPr/>
          <a:lstStyle/>
          <a:p>
            <a:r>
              <a:rPr lang="pl-PL" sz="2800" dirty="0"/>
              <a:t>Ćwiczenie bojowe</a:t>
            </a:r>
            <a:br>
              <a:rPr lang="pl-PL" sz="2800" dirty="0"/>
            </a:br>
            <a:r>
              <a:rPr lang="pl-PL" sz="2800" dirty="0"/>
              <a:t>Start</a:t>
            </a:r>
          </a:p>
        </p:txBody>
      </p:sp>
      <p:sp>
        <p:nvSpPr>
          <p:cNvPr id="3" name="Symbol zastępczy zawartości 2">
            <a:extLst>
              <a:ext uri="{FF2B5EF4-FFF2-40B4-BE49-F238E27FC236}">
                <a16:creationId xmlns:a16="http://schemas.microsoft.com/office/drawing/2014/main" id="{EA0595DA-A3C7-8392-D3D3-94C1B6A50C7B}"/>
              </a:ext>
            </a:extLst>
          </p:cNvPr>
          <p:cNvSpPr>
            <a:spLocks noGrp="1"/>
          </p:cNvSpPr>
          <p:nvPr>
            <p:ph idx="1"/>
          </p:nvPr>
        </p:nvSpPr>
        <p:spPr>
          <a:xfrm>
            <a:off x="237687" y="2198688"/>
            <a:ext cx="10554574" cy="3636511"/>
          </a:xfrm>
        </p:spPr>
        <p:txBody>
          <a:bodyPr>
            <a:normAutofit lnSpcReduction="10000"/>
          </a:bodyPr>
          <a:lstStyle/>
          <a:p>
            <a:r>
              <a:rPr lang="pl-PL" dirty="0"/>
              <a:t>Zawodnicy ustawiają się dowolnie na linii startu w uzbrojeniu osobistym.</a:t>
            </a:r>
          </a:p>
          <a:p>
            <a:r>
              <a:rPr lang="pl-PL" dirty="0"/>
              <a:t>Procedura startu sędziego startowego:</a:t>
            </a:r>
          </a:p>
          <a:p>
            <a:pPr lvl="1">
              <a:buFont typeface="Arial" panose="020B0604020202020204" pitchFamily="34" charset="0"/>
              <a:buChar char="•"/>
            </a:pPr>
            <a:r>
              <a:rPr lang="pl-PL" sz="1800" dirty="0"/>
              <a:t>Uniesienie chorągiewki do góry – przygotowanie do startu,</a:t>
            </a:r>
          </a:p>
          <a:p>
            <a:pPr lvl="1">
              <a:buFont typeface="Arial" panose="020B0604020202020204" pitchFamily="34" charset="0"/>
              <a:buChar char="•"/>
            </a:pPr>
            <a:r>
              <a:rPr lang="pl-PL" sz="1800" dirty="0"/>
              <a:t>Komenda „gotów”,</a:t>
            </a:r>
          </a:p>
          <a:p>
            <a:pPr lvl="1">
              <a:buFont typeface="Arial" panose="020B0604020202020204" pitchFamily="34" charset="0"/>
              <a:buChar char="•"/>
            </a:pPr>
            <a:r>
              <a:rPr lang="pl-PL" sz="1800" dirty="0"/>
              <a:t>Po kilku sekundach komenda „start” z jednoczesnym opuszczeniem chorągiewki.</a:t>
            </a:r>
          </a:p>
          <a:p>
            <a:pPr marL="0" indent="0">
              <a:buNone/>
            </a:pPr>
            <a:endParaRPr lang="pl-PL" b="1" dirty="0"/>
          </a:p>
          <a:p>
            <a:pPr marL="0" indent="0">
              <a:buNone/>
            </a:pPr>
            <a:r>
              <a:rPr lang="pl-PL" b="1" dirty="0"/>
              <a:t>Punkty karne</a:t>
            </a:r>
            <a:r>
              <a:rPr lang="pl-PL" dirty="0"/>
              <a:t>:</a:t>
            </a:r>
          </a:p>
          <a:p>
            <a:r>
              <a:rPr lang="pl-PL" dirty="0"/>
              <a:t>Drugi falstart w biegu - </a:t>
            </a:r>
            <a:r>
              <a:rPr lang="pl-PL" b="1" dirty="0"/>
              <a:t>5 pkt.</a:t>
            </a:r>
          </a:p>
          <a:p>
            <a:r>
              <a:rPr lang="pl-PL" dirty="0"/>
              <a:t>Trzeci falstart w biegu</a:t>
            </a:r>
            <a:r>
              <a:rPr lang="pl-PL" b="1" dirty="0"/>
              <a:t>- dyskwalifikacja</a:t>
            </a:r>
          </a:p>
          <a:p>
            <a:pPr lvl="1">
              <a:buFont typeface="Arial" panose="020B0604020202020204" pitchFamily="34" charset="0"/>
              <a:buChar char="•"/>
            </a:pPr>
            <a:endParaRPr lang="pl-PL" sz="1800" dirty="0"/>
          </a:p>
        </p:txBody>
      </p:sp>
      <p:pic>
        <p:nvPicPr>
          <p:cNvPr id="5" name="Obraz 4">
            <a:extLst>
              <a:ext uri="{FF2B5EF4-FFF2-40B4-BE49-F238E27FC236}">
                <a16:creationId xmlns:a16="http://schemas.microsoft.com/office/drawing/2014/main" id="{320C7197-270E-EC5B-4584-989456C93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935" y="4040527"/>
            <a:ext cx="6677026" cy="2817473"/>
          </a:xfrm>
          <a:prstGeom prst="rect">
            <a:avLst/>
          </a:prstGeom>
        </p:spPr>
      </p:pic>
    </p:spTree>
    <p:extLst>
      <p:ext uri="{BB962C8B-B14F-4D97-AF65-F5344CB8AC3E}">
        <p14:creationId xmlns:p14="http://schemas.microsoft.com/office/powerpoint/2010/main" val="237800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EAAFD6-29E0-41BC-EBE4-8892FF78A4CF}"/>
              </a:ext>
            </a:extLst>
          </p:cNvPr>
          <p:cNvSpPr>
            <a:spLocks noGrp="1"/>
          </p:cNvSpPr>
          <p:nvPr>
            <p:ph type="title"/>
          </p:nvPr>
        </p:nvSpPr>
        <p:spPr/>
        <p:txBody>
          <a:bodyPr/>
          <a:lstStyle/>
          <a:p>
            <a:r>
              <a:rPr lang="pl-PL" sz="2800" dirty="0"/>
              <a:t>Ćwiczenie bojowe</a:t>
            </a:r>
            <a:br>
              <a:rPr lang="pl-PL" sz="2800" dirty="0"/>
            </a:br>
            <a:r>
              <a:rPr lang="pl-PL" sz="2800" dirty="0"/>
              <a:t>Rozpoczęcie konkurencji – dowódca drużyny</a:t>
            </a:r>
          </a:p>
        </p:txBody>
      </p:sp>
      <p:sp>
        <p:nvSpPr>
          <p:cNvPr id="3" name="Symbol zastępczy zawartości 2">
            <a:extLst>
              <a:ext uri="{FF2B5EF4-FFF2-40B4-BE49-F238E27FC236}">
                <a16:creationId xmlns:a16="http://schemas.microsoft.com/office/drawing/2014/main" id="{45A12604-6ECA-E255-D591-3C31A77E2DD8}"/>
              </a:ext>
            </a:extLst>
          </p:cNvPr>
          <p:cNvSpPr>
            <a:spLocks noGrp="1"/>
          </p:cNvSpPr>
          <p:nvPr>
            <p:ph idx="1"/>
          </p:nvPr>
        </p:nvSpPr>
        <p:spPr>
          <a:xfrm>
            <a:off x="447237" y="1610744"/>
            <a:ext cx="10554574" cy="3636511"/>
          </a:xfrm>
        </p:spPr>
        <p:txBody>
          <a:bodyPr/>
          <a:lstStyle/>
          <a:p>
            <a:r>
              <a:rPr lang="pl-PL" dirty="0"/>
              <a:t>Dowódca drużyny po wydaniu rozkazu i sygnale startu udaje się na wysokość ustawienia rozdzielacza i kontroluje wykonanie ćwiczenia. </a:t>
            </a:r>
            <a:r>
              <a:rPr lang="pl-PL" b="1" dirty="0"/>
              <a:t>Nie może podchodzić w kierunku podestu! </a:t>
            </a:r>
            <a:r>
              <a:rPr lang="pl-PL" dirty="0"/>
              <a:t>Jeśli podejdzie w kierunku podestu i utrudni pracę sędziów, będzie to uznane za błąd.</a:t>
            </a:r>
          </a:p>
          <a:p>
            <a:pPr marL="0" indent="0">
              <a:buNone/>
            </a:pPr>
            <a:r>
              <a:rPr lang="pl-PL" b="1" dirty="0"/>
              <a:t>Punkty karne</a:t>
            </a:r>
            <a:r>
              <a:rPr lang="pl-PL" dirty="0"/>
              <a:t>:</a:t>
            </a:r>
          </a:p>
          <a:p>
            <a:r>
              <a:rPr lang="pl-PL" dirty="0"/>
              <a:t>Niewłaściwa praca zawodników- </a:t>
            </a:r>
            <a:r>
              <a:rPr lang="pl-PL" b="1" dirty="0"/>
              <a:t>5 pkt.</a:t>
            </a:r>
          </a:p>
          <a:p>
            <a:endParaRPr lang="pl-PL" b="1" dirty="0"/>
          </a:p>
        </p:txBody>
      </p:sp>
      <p:pic>
        <p:nvPicPr>
          <p:cNvPr id="5" name="Obraz 4">
            <a:extLst>
              <a:ext uri="{FF2B5EF4-FFF2-40B4-BE49-F238E27FC236}">
                <a16:creationId xmlns:a16="http://schemas.microsoft.com/office/drawing/2014/main" id="{4FD0259F-4ECB-713F-F736-2D422E928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063" y="3264096"/>
            <a:ext cx="5981700" cy="3593904"/>
          </a:xfrm>
          <a:prstGeom prst="rect">
            <a:avLst/>
          </a:prstGeom>
        </p:spPr>
      </p:pic>
    </p:spTree>
    <p:extLst>
      <p:ext uri="{BB962C8B-B14F-4D97-AF65-F5344CB8AC3E}">
        <p14:creationId xmlns:p14="http://schemas.microsoft.com/office/powerpoint/2010/main" val="3254785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3B073C-EC95-ABDF-8B2E-2B752076CE58}"/>
              </a:ext>
            </a:extLst>
          </p:cNvPr>
          <p:cNvSpPr>
            <a:spLocks noGrp="1"/>
          </p:cNvSpPr>
          <p:nvPr>
            <p:ph type="title"/>
          </p:nvPr>
        </p:nvSpPr>
        <p:spPr/>
        <p:txBody>
          <a:bodyPr/>
          <a:lstStyle/>
          <a:p>
            <a:r>
              <a:rPr lang="pl-PL" sz="2800" dirty="0"/>
              <a:t>Ćwiczenie bojowe</a:t>
            </a:r>
            <a:br>
              <a:rPr lang="pl-PL" sz="2800" dirty="0"/>
            </a:br>
            <a:r>
              <a:rPr lang="pl-PL" sz="2800" dirty="0"/>
              <a:t>Budowa linii ssawnej – łączenie smoka z odcinkiem</a:t>
            </a:r>
          </a:p>
        </p:txBody>
      </p:sp>
      <p:sp>
        <p:nvSpPr>
          <p:cNvPr id="3" name="Symbol zastępczy zawartości 2">
            <a:extLst>
              <a:ext uri="{FF2B5EF4-FFF2-40B4-BE49-F238E27FC236}">
                <a16:creationId xmlns:a16="http://schemas.microsoft.com/office/drawing/2014/main" id="{5E362DE4-1447-E792-5F27-863D3D0779E5}"/>
              </a:ext>
            </a:extLst>
          </p:cNvPr>
          <p:cNvSpPr>
            <a:spLocks noGrp="1"/>
          </p:cNvSpPr>
          <p:nvPr>
            <p:ph idx="1"/>
          </p:nvPr>
        </p:nvSpPr>
        <p:spPr>
          <a:xfrm>
            <a:off x="228162" y="1838018"/>
            <a:ext cx="11878113" cy="4820444"/>
          </a:xfrm>
        </p:spPr>
        <p:txBody>
          <a:bodyPr/>
          <a:lstStyle/>
          <a:p>
            <a:pPr marL="0" indent="0" algn="just">
              <a:buNone/>
            </a:pPr>
            <a:r>
              <a:rPr lang="pl-PL" dirty="0"/>
              <a:t>Linię ssawną buduje rota II. Nie ma znaczenia, po której stronie zbiornika wodnego. Przodownik </a:t>
            </a:r>
            <a:br>
              <a:rPr lang="pl-PL" dirty="0"/>
            </a:br>
            <a:r>
              <a:rPr lang="pl-PL" dirty="0"/>
              <a:t>z pomocnikiem przenoszą dowolnie odcinki ssawne i układają je na ziemi jeden za drugim. Mechanik zabiera z podestu smok ssawny oraz klucze i ustawia się na wysokości łączenia smoka z odcinkiem. Pomocnik okracza pierwszy odcinek węża ssawnego. Mechanik podaje ustawionemu na końcu odcinka ssawnego przodownikowi smok, a rocie klucze w dowolnej kolejności. Klucz do przodownika może być podany jednocześnie ze smokiem, ale nie może być nałożony na jakikolwiek element smoka (nasadę czy inną część smoka). </a:t>
            </a:r>
            <a:r>
              <a:rPr lang="pl-PL" b="1" u="sng" dirty="0"/>
              <a:t>Mechanik nie może nakładać kluczy na nasadę smoka i łącznik węża ssawnego.</a:t>
            </a:r>
            <a:r>
              <a:rPr lang="pl-PL" dirty="0"/>
              <a:t> Kły łączników mogą być włożone w otwory korony leżąc na ziemi. Za rozpoczęcie procesu łączenia węży (smoka) nie uznaje się samego włożenia kłów. Przekręcenie dowolnego łącznika przed uniesieniem pary łączników choćby o milimetr traktowane jest jako błędne łączenie. </a:t>
            </a:r>
            <a:r>
              <a:rPr lang="pl-PL" b="1" u="sng" dirty="0"/>
              <a:t>Uniesienie węża musi być wyraźne (ocena należy do sędziego!!!)</a:t>
            </a:r>
            <a:r>
              <a:rPr lang="pl-PL" dirty="0"/>
              <a:t> i wykonane przez obu zawodników, szczególnie podczas pierwszego łączenia. </a:t>
            </a:r>
            <a:r>
              <a:rPr lang="pl-PL" b="1" u="sng" dirty="0"/>
              <a:t>Za zakończenie procesu łączenia uznaje się zakończenie dociągania łączników kluczami. Musi oni być dokonane przed odłożeniem linii ssawnej na ziemię!!! (w powietrzu).</a:t>
            </a:r>
            <a:r>
              <a:rPr lang="pl-PL" b="1" dirty="0"/>
              <a:t> </a:t>
            </a:r>
            <a:r>
              <a:rPr lang="pl-PL" dirty="0"/>
              <a:t>Podczas łączenia klucz musi obejmować swoją formą łącznik. Prawidłowe łączenie jest wtedy kiedy klucz ma co najmniej dwa punkty kontaktu z koroną łącznika/ nasady. Błędne łączenie jest jeśli łączenie kluczem odbywa się poza koroną łącznika/nasady. Klucze nie muszą leżeć prostopadle na łączniku podczas łączenia.</a:t>
            </a:r>
            <a:endParaRPr lang="pl-PL" u="sng" dirty="0"/>
          </a:p>
        </p:txBody>
      </p:sp>
    </p:spTree>
    <p:extLst>
      <p:ext uri="{BB962C8B-B14F-4D97-AF65-F5344CB8AC3E}">
        <p14:creationId xmlns:p14="http://schemas.microsoft.com/office/powerpoint/2010/main" val="258350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7E7482-42F9-E282-16C7-2A4F1343CA9D}"/>
              </a:ext>
            </a:extLst>
          </p:cNvPr>
          <p:cNvSpPr>
            <a:spLocks noGrp="1"/>
          </p:cNvSpPr>
          <p:nvPr>
            <p:ph type="title"/>
          </p:nvPr>
        </p:nvSpPr>
        <p:spPr/>
        <p:txBody>
          <a:bodyPr/>
          <a:lstStyle/>
          <a:p>
            <a:r>
              <a:rPr lang="pl-PL" sz="2800" dirty="0"/>
              <a:t>Ćwiczenie bojowe</a:t>
            </a:r>
            <a:br>
              <a:rPr lang="pl-PL" sz="2800" dirty="0"/>
            </a:br>
            <a:r>
              <a:rPr lang="pl-PL" sz="2800" dirty="0"/>
              <a:t>Budowa linii ssawnej – łączenie smoka z odcinkiem</a:t>
            </a:r>
          </a:p>
        </p:txBody>
      </p:sp>
      <p:sp>
        <p:nvSpPr>
          <p:cNvPr id="3" name="Symbol zastępczy zawartości 2">
            <a:extLst>
              <a:ext uri="{FF2B5EF4-FFF2-40B4-BE49-F238E27FC236}">
                <a16:creationId xmlns:a16="http://schemas.microsoft.com/office/drawing/2014/main" id="{0B0BFED9-2BDD-2445-13CE-7687DBCC6CFD}"/>
              </a:ext>
            </a:extLst>
          </p:cNvPr>
          <p:cNvSpPr>
            <a:spLocks noGrp="1"/>
          </p:cNvSpPr>
          <p:nvPr>
            <p:ph idx="1"/>
          </p:nvPr>
        </p:nvSpPr>
        <p:spPr>
          <a:xfrm>
            <a:off x="0" y="1298848"/>
            <a:ext cx="12096750" cy="5559151"/>
          </a:xfrm>
        </p:spPr>
        <p:txBody>
          <a:bodyPr>
            <a:normAutofit/>
          </a:bodyPr>
          <a:lstStyle/>
          <a:p>
            <a:pPr marL="0" indent="0">
              <a:buNone/>
            </a:pPr>
            <a:r>
              <a:rPr lang="pl-PL" sz="1600" b="1" dirty="0"/>
              <a:t>Punkty karne</a:t>
            </a:r>
            <a:r>
              <a:rPr lang="pl-PL" sz="1600" dirty="0"/>
              <a:t>:</a:t>
            </a:r>
          </a:p>
          <a:p>
            <a:r>
              <a:rPr lang="pl-PL" sz="1600" b="1" dirty="0"/>
              <a:t>Nieregulaminowe sprawianie węży ssawnych – 5 pkt.</a:t>
            </a:r>
          </a:p>
          <a:p>
            <a:pPr>
              <a:buFont typeface="Arial" panose="020B0604020202020204" pitchFamily="34" charset="0"/>
              <a:buChar char="•"/>
            </a:pPr>
            <a:r>
              <a:rPr lang="pl-PL" sz="1600" dirty="0"/>
              <a:t>Łączenie bez kluczy,</a:t>
            </a:r>
          </a:p>
          <a:p>
            <a:pPr>
              <a:buFont typeface="Arial" panose="020B0604020202020204" pitchFamily="34" charset="0"/>
              <a:buChar char="•"/>
            </a:pPr>
            <a:r>
              <a:rPr lang="pl-PL" sz="1600" dirty="0"/>
              <a:t>Niezałożenie kluczy na łączniki, (stuknięcie tylko w łączniki)</a:t>
            </a:r>
          </a:p>
          <a:p>
            <a:pPr>
              <a:buFont typeface="Arial" panose="020B0604020202020204" pitchFamily="34" charset="0"/>
              <a:buChar char="•"/>
            </a:pPr>
            <a:r>
              <a:rPr lang="pl-PL" sz="1600" dirty="0"/>
              <a:t>Połączenie smoka ssawnego na jeden kieł,</a:t>
            </a:r>
          </a:p>
          <a:p>
            <a:pPr>
              <a:buFont typeface="Arial" panose="020B0604020202020204" pitchFamily="34" charset="0"/>
              <a:buChar char="•"/>
            </a:pPr>
            <a:r>
              <a:rPr lang="pl-PL" sz="1600" dirty="0"/>
              <a:t>Uniesienie smoka i odcinka ssawnego tylko przez przodownika roty drugiej,</a:t>
            </a:r>
          </a:p>
          <a:p>
            <a:pPr>
              <a:buFont typeface="Arial" panose="020B0604020202020204" pitchFamily="34" charset="0"/>
              <a:buChar char="•"/>
            </a:pPr>
            <a:r>
              <a:rPr lang="pl-PL" sz="1600" dirty="0"/>
              <a:t>Łączenie smoka z odcinkiem na ziemi, (przekręcenie choćby o milimetr)</a:t>
            </a:r>
          </a:p>
          <a:p>
            <a:pPr>
              <a:buFont typeface="Arial" panose="020B0604020202020204" pitchFamily="34" charset="0"/>
              <a:buChar char="•"/>
            </a:pPr>
            <a:r>
              <a:rPr lang="pl-PL" sz="1600" dirty="0"/>
              <a:t>Odłożenie łączonych elementów z kluczami na ziemię.</a:t>
            </a:r>
          </a:p>
          <a:p>
            <a:r>
              <a:rPr lang="pl-PL" sz="1600" b="1" dirty="0"/>
              <a:t>Niewłaściwa praca zawodników – 5 pkt.</a:t>
            </a:r>
          </a:p>
          <a:p>
            <a:pPr>
              <a:buFont typeface="Arial" panose="020B0604020202020204" pitchFamily="34" charset="0"/>
              <a:buChar char="•"/>
            </a:pPr>
            <a:r>
              <a:rPr lang="pl-PL" sz="1600" dirty="0"/>
              <a:t>Podanie nałożonego klucza na smok ssawny przodownikowi roty przez mechanika,</a:t>
            </a:r>
          </a:p>
          <a:p>
            <a:pPr>
              <a:buFont typeface="Arial" panose="020B0604020202020204" pitchFamily="34" charset="0"/>
              <a:buChar char="•"/>
            </a:pPr>
            <a:r>
              <a:rPr lang="pl-PL" sz="1600" dirty="0"/>
              <a:t>Nałożenie kluczy na smok i łącznik odcinka przez mechanika.</a:t>
            </a:r>
          </a:p>
        </p:txBody>
      </p:sp>
    </p:spTree>
    <p:extLst>
      <p:ext uri="{BB962C8B-B14F-4D97-AF65-F5344CB8AC3E}">
        <p14:creationId xmlns:p14="http://schemas.microsoft.com/office/powerpoint/2010/main" val="375029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69CEDC-1FA5-8815-730A-CB7C10058BCC}"/>
              </a:ext>
            </a:extLst>
          </p:cNvPr>
          <p:cNvSpPr>
            <a:spLocks noGrp="1"/>
          </p:cNvSpPr>
          <p:nvPr>
            <p:ph type="title"/>
          </p:nvPr>
        </p:nvSpPr>
        <p:spPr/>
        <p:txBody>
          <a:bodyPr/>
          <a:lstStyle/>
          <a:p>
            <a:r>
              <a:rPr lang="pl-PL" sz="2800" dirty="0"/>
              <a:t>Ćwiczenie bojowe</a:t>
            </a:r>
            <a:br>
              <a:rPr lang="pl-PL" sz="2800" dirty="0"/>
            </a:br>
            <a:r>
              <a:rPr lang="pl-PL" sz="2800" dirty="0"/>
              <a:t>Budowa linii ssawnej – łączenie odcinków linii ssawnej</a:t>
            </a:r>
          </a:p>
        </p:txBody>
      </p:sp>
      <p:sp>
        <p:nvSpPr>
          <p:cNvPr id="3" name="Symbol zastępczy zawartości 2">
            <a:extLst>
              <a:ext uri="{FF2B5EF4-FFF2-40B4-BE49-F238E27FC236}">
                <a16:creationId xmlns:a16="http://schemas.microsoft.com/office/drawing/2014/main" id="{16297F0E-FF14-6FF5-CBB8-CBE68C0235A1}"/>
              </a:ext>
            </a:extLst>
          </p:cNvPr>
          <p:cNvSpPr>
            <a:spLocks noGrp="1"/>
          </p:cNvSpPr>
          <p:nvPr>
            <p:ph idx="1"/>
          </p:nvPr>
        </p:nvSpPr>
        <p:spPr>
          <a:xfrm>
            <a:off x="0" y="2132563"/>
            <a:ext cx="12192000" cy="4725437"/>
          </a:xfrm>
        </p:spPr>
        <p:txBody>
          <a:bodyPr>
            <a:normAutofit/>
          </a:bodyPr>
          <a:lstStyle/>
          <a:p>
            <a:pPr marL="0" indent="0" algn="just">
              <a:buNone/>
            </a:pPr>
            <a:r>
              <a:rPr lang="pl-PL" sz="1900" dirty="0"/>
              <a:t>Zawodnicy w dowolny sposób przechodzą do drugiego łączenia i stają w rozkroku na odcinkami budowanej linii ssawnej. Unoszą odcinki i łączą przy pomocy kluczy w sposób opisany wcześniej. Nałożenie kluczy na odcinki przed łączeniem nie jest błędem. </a:t>
            </a:r>
          </a:p>
          <a:p>
            <a:pPr marL="0" indent="0">
              <a:buNone/>
            </a:pPr>
            <a:r>
              <a:rPr lang="pl-PL" b="1" dirty="0"/>
              <a:t>Punkty karne</a:t>
            </a:r>
            <a:r>
              <a:rPr lang="pl-PL" dirty="0"/>
              <a:t>:</a:t>
            </a:r>
          </a:p>
          <a:p>
            <a:r>
              <a:rPr lang="pl-PL" b="1" dirty="0"/>
              <a:t>Nieregulaminowe sprawianie węży ssawnych – 5 pkt.</a:t>
            </a:r>
          </a:p>
          <a:p>
            <a:pPr>
              <a:buFont typeface="Arial" panose="020B0604020202020204" pitchFamily="34" charset="0"/>
              <a:buChar char="•"/>
            </a:pPr>
            <a:r>
              <a:rPr lang="pl-PL" dirty="0"/>
              <a:t>Łączenie bez kluczy,</a:t>
            </a:r>
          </a:p>
          <a:p>
            <a:pPr>
              <a:buFont typeface="Arial" panose="020B0604020202020204" pitchFamily="34" charset="0"/>
              <a:buChar char="•"/>
            </a:pPr>
            <a:r>
              <a:rPr lang="pl-PL" dirty="0"/>
              <a:t>Niezałożenie kluczy na łączniki, (stuknięcie tylko w łączniki)</a:t>
            </a:r>
          </a:p>
          <a:p>
            <a:pPr>
              <a:buFont typeface="Arial" panose="020B0604020202020204" pitchFamily="34" charset="0"/>
              <a:buChar char="•"/>
            </a:pPr>
            <a:r>
              <a:rPr lang="pl-PL" dirty="0"/>
              <a:t>Połączenie smoka ssawnego na jeden kieł</a:t>
            </a:r>
          </a:p>
          <a:p>
            <a:pPr>
              <a:buFont typeface="Arial" panose="020B0604020202020204" pitchFamily="34" charset="0"/>
              <a:buChar char="•"/>
            </a:pPr>
            <a:r>
              <a:rPr lang="pl-PL" dirty="0"/>
              <a:t>Łączenie odcinków na ziemi, (przekręcenie choćby o milimetr)</a:t>
            </a:r>
          </a:p>
          <a:p>
            <a:pPr>
              <a:buFont typeface="Arial" panose="020B0604020202020204" pitchFamily="34" charset="0"/>
              <a:buChar char="•"/>
            </a:pPr>
            <a:r>
              <a:rPr lang="pl-PL" dirty="0"/>
              <a:t>Odłożenie łączonych elementów z kluczami na ziemię,</a:t>
            </a:r>
          </a:p>
          <a:p>
            <a:r>
              <a:rPr lang="pl-PL" b="1" dirty="0"/>
              <a:t>Niewłaściwa praca zawodników – 5 pkt.</a:t>
            </a:r>
          </a:p>
          <a:p>
            <a:pPr>
              <a:buFont typeface="Arial" panose="020B0604020202020204" pitchFamily="34" charset="0"/>
              <a:buChar char="•"/>
            </a:pPr>
            <a:r>
              <a:rPr lang="pl-PL" dirty="0"/>
              <a:t>Nieprawidłowe ustawienie nad łączonymi odcinkami.</a:t>
            </a:r>
          </a:p>
        </p:txBody>
      </p:sp>
    </p:spTree>
    <p:extLst>
      <p:ext uri="{BB962C8B-B14F-4D97-AF65-F5344CB8AC3E}">
        <p14:creationId xmlns:p14="http://schemas.microsoft.com/office/powerpoint/2010/main" val="399080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D6C6CD-BB7E-2EA7-7643-FF950B0C799C}"/>
              </a:ext>
            </a:extLst>
          </p:cNvPr>
          <p:cNvSpPr>
            <a:spLocks noGrp="1"/>
          </p:cNvSpPr>
          <p:nvPr>
            <p:ph type="title"/>
          </p:nvPr>
        </p:nvSpPr>
        <p:spPr>
          <a:xfrm>
            <a:off x="810001" y="837713"/>
            <a:ext cx="10571998" cy="970450"/>
          </a:xfrm>
        </p:spPr>
        <p:txBody>
          <a:bodyPr/>
          <a:lstStyle/>
          <a:p>
            <a:r>
              <a:rPr lang="pl-PL" sz="2800" dirty="0"/>
              <a:t>Ćwiczenie bojowe</a:t>
            </a:r>
            <a:br>
              <a:rPr lang="pl-PL" sz="2800" dirty="0"/>
            </a:br>
            <a:r>
              <a:rPr lang="pl-PL" sz="2800" dirty="0"/>
              <a:t>Budowa linii ssawnej – łączenie do motopompy i zanurzenie linii ssawnej</a:t>
            </a:r>
          </a:p>
        </p:txBody>
      </p:sp>
      <p:sp>
        <p:nvSpPr>
          <p:cNvPr id="3" name="Symbol zastępczy zawartości 2">
            <a:extLst>
              <a:ext uri="{FF2B5EF4-FFF2-40B4-BE49-F238E27FC236}">
                <a16:creationId xmlns:a16="http://schemas.microsoft.com/office/drawing/2014/main" id="{0298C2E6-B319-4972-ACEC-3410BCC2886C}"/>
              </a:ext>
            </a:extLst>
          </p:cNvPr>
          <p:cNvSpPr>
            <a:spLocks noGrp="1"/>
          </p:cNvSpPr>
          <p:nvPr>
            <p:ph idx="1"/>
          </p:nvPr>
        </p:nvSpPr>
        <p:spPr>
          <a:xfrm>
            <a:off x="0" y="1808163"/>
            <a:ext cx="12192000" cy="5295900"/>
          </a:xfrm>
        </p:spPr>
        <p:txBody>
          <a:bodyPr>
            <a:normAutofit/>
          </a:bodyPr>
          <a:lstStyle/>
          <a:p>
            <a:pPr marL="0" indent="0" algn="just">
              <a:buNone/>
            </a:pPr>
            <a:r>
              <a:rPr lang="pl-PL" dirty="0"/>
              <a:t>Przodownik okracza odcinek linii ssawnej i łączy go z nasadą motopompy przy pomocy klucza. Pomocnik w trakcie łączenia musi również stać okrakiem nad odcinkiem łączonym z motopompą i podtrzymywać do oburącz. Pomocnik nie może puścić pierwszego odcinka licząc od motopompy do czasu zakończenia łączenia (dokręcenie kluczem). Klucz po łączeniu może pozostać na łączniku przy nasadzie. Następnie zawodnicy przystępują do zanurzenia linii ssawnej w zbiorniku (jako moment zanurzenia rozumie się osiągnięcie kontaktu smoka z lustrem wody). Przodownik podczas zanurzania musi mieć kontakt z linią przynajmniej jedną dłonią. Nie ma znaczenia, w którym momencie rota przestanie mieć kontakt dłoni z linią ssawną. </a:t>
            </a:r>
          </a:p>
          <a:p>
            <a:pPr marL="0" indent="0" algn="just">
              <a:buNone/>
            </a:pPr>
            <a:r>
              <a:rPr lang="pl-PL" dirty="0"/>
              <a:t>Jeśli linia ssawna pozostanie na krawędzi zbiornika, tak że smok nie zanurzył się w wodzie (brak pełnego zanurzenia się sita w wodzie), zanurzyć linię może wyłącznie druga rota.</a:t>
            </a:r>
          </a:p>
          <a:p>
            <a:pPr marL="0" indent="0" algn="just">
              <a:buNone/>
            </a:pPr>
            <a:r>
              <a:rPr lang="pl-PL" dirty="0"/>
              <a:t>Jeśli dojdzie do rozłączenia się linii ssawnej na środku, bądź przy motopompie ponownego połączenia może dokonać wyłącznie druga rota.</a:t>
            </a:r>
          </a:p>
          <a:p>
            <a:pPr marL="0" indent="0" algn="just">
              <a:buNone/>
            </a:pPr>
            <a:r>
              <a:rPr lang="pl-PL" dirty="0"/>
              <a:t>Jeśli smok wynurzy się podczas pracy motopompy mechanik może zanurzyć go ponownie, jak wypadnie wrzucić linię z powrotem. </a:t>
            </a:r>
          </a:p>
          <a:p>
            <a:pPr marL="0" indent="0" algn="just">
              <a:buNone/>
            </a:pPr>
            <a:r>
              <a:rPr lang="pl-PL" dirty="0"/>
              <a:t>Nie jest błędem, gdy smok odczepi się od linii po zanurzeniu.</a:t>
            </a:r>
          </a:p>
        </p:txBody>
      </p:sp>
    </p:spTree>
    <p:extLst>
      <p:ext uri="{BB962C8B-B14F-4D97-AF65-F5344CB8AC3E}">
        <p14:creationId xmlns:p14="http://schemas.microsoft.com/office/powerpoint/2010/main" val="1785294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AACBD2-685A-8BC3-216B-C3241FD36CC1}"/>
              </a:ext>
            </a:extLst>
          </p:cNvPr>
          <p:cNvSpPr>
            <a:spLocks noGrp="1"/>
          </p:cNvSpPr>
          <p:nvPr>
            <p:ph type="title"/>
          </p:nvPr>
        </p:nvSpPr>
        <p:spPr>
          <a:xfrm>
            <a:off x="801288" y="856763"/>
            <a:ext cx="10571998" cy="970450"/>
          </a:xfrm>
        </p:spPr>
        <p:txBody>
          <a:bodyPr/>
          <a:lstStyle/>
          <a:p>
            <a:r>
              <a:rPr lang="pl-PL" sz="2800" dirty="0"/>
              <a:t>Ćwiczenie bojowe</a:t>
            </a:r>
            <a:br>
              <a:rPr lang="pl-PL" sz="2800" dirty="0"/>
            </a:br>
            <a:r>
              <a:rPr lang="pl-PL" sz="2800" dirty="0"/>
              <a:t>Budowa linii ssawnej – łączenie do motopompy i zanurzenie linii ssawnej</a:t>
            </a:r>
          </a:p>
        </p:txBody>
      </p:sp>
      <p:sp>
        <p:nvSpPr>
          <p:cNvPr id="3" name="Symbol zastępczy zawartości 2">
            <a:extLst>
              <a:ext uri="{FF2B5EF4-FFF2-40B4-BE49-F238E27FC236}">
                <a16:creationId xmlns:a16="http://schemas.microsoft.com/office/drawing/2014/main" id="{3D54214E-67C0-51F3-7D7D-866AA2D3EEB9}"/>
              </a:ext>
            </a:extLst>
          </p:cNvPr>
          <p:cNvSpPr>
            <a:spLocks noGrp="1"/>
          </p:cNvSpPr>
          <p:nvPr>
            <p:ph idx="1"/>
          </p:nvPr>
        </p:nvSpPr>
        <p:spPr>
          <a:xfrm>
            <a:off x="152181" y="1660312"/>
            <a:ext cx="11887638" cy="5197688"/>
          </a:xfrm>
        </p:spPr>
        <p:txBody>
          <a:bodyPr>
            <a:normAutofit/>
          </a:bodyPr>
          <a:lstStyle/>
          <a:p>
            <a:pPr marL="0" indent="0">
              <a:buNone/>
            </a:pPr>
            <a:r>
              <a:rPr lang="pl-PL" b="1" dirty="0"/>
              <a:t>Punkty karne</a:t>
            </a:r>
            <a:r>
              <a:rPr lang="pl-PL" dirty="0"/>
              <a:t>:</a:t>
            </a:r>
          </a:p>
          <a:p>
            <a:r>
              <a:rPr lang="pl-PL" b="1" dirty="0"/>
              <a:t>Nieregulaminowe sprawianie węży ssawnych – 5 pkt.</a:t>
            </a:r>
            <a:endParaRPr lang="pl-PL" dirty="0"/>
          </a:p>
          <a:p>
            <a:pPr>
              <a:buFont typeface="Arial" panose="020B0604020202020204" pitchFamily="34" charset="0"/>
              <a:buChar char="•"/>
            </a:pPr>
            <a:r>
              <a:rPr lang="pl-PL" dirty="0"/>
              <a:t>Łączenie odcinka do motopompy bez klucza,</a:t>
            </a:r>
          </a:p>
          <a:p>
            <a:pPr>
              <a:buFont typeface="Arial" panose="020B0604020202020204" pitchFamily="34" charset="0"/>
              <a:buChar char="•"/>
            </a:pPr>
            <a:r>
              <a:rPr lang="pl-PL" dirty="0"/>
              <a:t>Nieudzielenie pomocy przodownikowi roty podczas łączenia linii ssawnej do motopompy,</a:t>
            </a:r>
          </a:p>
          <a:p>
            <a:pPr>
              <a:buFont typeface="Arial" panose="020B0604020202020204" pitchFamily="34" charset="0"/>
              <a:buChar char="•"/>
            </a:pPr>
            <a:r>
              <a:rPr lang="pl-PL" dirty="0"/>
              <a:t>Zanurzenie linii ssawnej przez tylko jednego zawodnika roty,</a:t>
            </a:r>
          </a:p>
          <a:p>
            <a:r>
              <a:rPr lang="pl-PL" b="1" dirty="0"/>
              <a:t>Niewłaściwa praca zawodników – 5 pkt.</a:t>
            </a:r>
          </a:p>
          <a:p>
            <a:pPr>
              <a:buFont typeface="Arial" panose="020B0604020202020204" pitchFamily="34" charset="0"/>
              <a:buChar char="•"/>
            </a:pPr>
            <a:r>
              <a:rPr lang="pl-PL" dirty="0"/>
              <a:t>Zanurzenie linii ssawnej przez mechanika, gdy ta została na krawędzi zbiornika, gdy nie doszło do pełnego zanurzenia się smoka,</a:t>
            </a:r>
          </a:p>
          <a:p>
            <a:pPr>
              <a:buFont typeface="Arial" panose="020B0604020202020204" pitchFamily="34" charset="0"/>
              <a:buChar char="•"/>
            </a:pPr>
            <a:r>
              <a:rPr lang="pl-PL" dirty="0"/>
              <a:t>Łączenie rozłączonej linii ssawnej na środku i przy motopompie przez mechanika</a:t>
            </a:r>
          </a:p>
          <a:p>
            <a:endParaRPr lang="pl-PL" dirty="0"/>
          </a:p>
        </p:txBody>
      </p:sp>
    </p:spTree>
    <p:extLst>
      <p:ext uri="{BB962C8B-B14F-4D97-AF65-F5344CB8AC3E}">
        <p14:creationId xmlns:p14="http://schemas.microsoft.com/office/powerpoint/2010/main" val="219726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8C71C38-2BCA-1636-7014-8DC666DBCE3D}"/>
              </a:ext>
            </a:extLst>
          </p:cNvPr>
          <p:cNvSpPr>
            <a:spLocks noGrp="1"/>
          </p:cNvSpPr>
          <p:nvPr>
            <p:ph type="title"/>
          </p:nvPr>
        </p:nvSpPr>
        <p:spPr/>
        <p:txBody>
          <a:bodyPr/>
          <a:lstStyle/>
          <a:p>
            <a:r>
              <a:rPr lang="pl-PL" sz="2800" dirty="0"/>
              <a:t>Ćwiczenie bojowe</a:t>
            </a:r>
            <a:br>
              <a:rPr lang="pl-PL" sz="2800" dirty="0"/>
            </a:br>
            <a:r>
              <a:rPr lang="pl-PL" sz="2800" dirty="0"/>
              <a:t>Budowa linii głównej - łącznik</a:t>
            </a:r>
          </a:p>
        </p:txBody>
      </p:sp>
      <p:sp>
        <p:nvSpPr>
          <p:cNvPr id="3" name="Symbol zastępczy zawartości 2">
            <a:extLst>
              <a:ext uri="{FF2B5EF4-FFF2-40B4-BE49-F238E27FC236}">
                <a16:creationId xmlns:a16="http://schemas.microsoft.com/office/drawing/2014/main" id="{9750E573-87C5-FB41-7C46-D36645E41707}"/>
              </a:ext>
            </a:extLst>
          </p:cNvPr>
          <p:cNvSpPr>
            <a:spLocks noGrp="1"/>
          </p:cNvSpPr>
          <p:nvPr>
            <p:ph idx="1"/>
          </p:nvPr>
        </p:nvSpPr>
        <p:spPr>
          <a:xfrm>
            <a:off x="0" y="2184187"/>
            <a:ext cx="12192000" cy="3636511"/>
          </a:xfrm>
        </p:spPr>
        <p:txBody>
          <a:bodyPr>
            <a:normAutofit fontScale="92500" lnSpcReduction="10000"/>
          </a:bodyPr>
          <a:lstStyle/>
          <a:p>
            <a:pPr marL="0" indent="0" algn="just">
              <a:buNone/>
            </a:pPr>
            <a:r>
              <a:rPr lang="pl-PL" dirty="0"/>
              <a:t>Łącznik zabiera z podestu odcinek W-75 i rozwija go w kierunku linii prądowników. Nie jest błędem, gdy dokona rozwinięcia stojąc jedną lub dwiema stopami na podeście. Łączy go z motopompą, a następnie biegnie z drugim łącznikiem do miejsca, gdzie rozdzielaczowy rozwinął swój odcinek i łączy je ze sobą.</a:t>
            </a:r>
          </a:p>
          <a:p>
            <a:pPr marL="0" indent="0" algn="just">
              <a:buNone/>
            </a:pPr>
            <a:endParaRPr lang="pl-PL" dirty="0"/>
          </a:p>
          <a:p>
            <a:pPr marL="0" indent="0" algn="just">
              <a:buNone/>
            </a:pPr>
            <a:r>
              <a:rPr lang="pl-PL" dirty="0"/>
              <a:t>W przypadku odłączenia linii głównej od motopompy nie jest błędem jej ponowne podłączenie przez mechanika.</a:t>
            </a:r>
          </a:p>
          <a:p>
            <a:pPr marL="0" indent="0" algn="just">
              <a:buNone/>
            </a:pPr>
            <a:endParaRPr lang="pl-PL" dirty="0"/>
          </a:p>
          <a:p>
            <a:pPr marL="0" indent="0">
              <a:buNone/>
            </a:pPr>
            <a:r>
              <a:rPr lang="pl-PL" b="1" dirty="0"/>
              <a:t>Punkty karne</a:t>
            </a:r>
            <a:r>
              <a:rPr lang="pl-PL" dirty="0"/>
              <a:t>:</a:t>
            </a:r>
          </a:p>
          <a:p>
            <a:r>
              <a:rPr lang="pl-PL" b="1" dirty="0"/>
              <a:t>Nieregulaminowe sprawianie węży tłocznych – 5 pkt.</a:t>
            </a:r>
            <a:endParaRPr lang="pl-PL" dirty="0"/>
          </a:p>
          <a:p>
            <a:pPr>
              <a:buFont typeface="Arial" panose="020B0604020202020204" pitchFamily="34" charset="0"/>
              <a:buChar char="•"/>
            </a:pPr>
            <a:r>
              <a:rPr lang="pl-PL" dirty="0"/>
              <a:t>Brak podniesienia odcinka i rozwinięcia odcinka,</a:t>
            </a:r>
          </a:p>
          <a:p>
            <a:pPr>
              <a:buFont typeface="Arial" panose="020B0604020202020204" pitchFamily="34" charset="0"/>
              <a:buChar char="•"/>
            </a:pPr>
            <a:r>
              <a:rPr lang="pl-PL" dirty="0"/>
              <a:t>Brak rozwinięcia odcinka sposobem „spod pachy”, bądź „z ramienia” lub wypadnięcie odcinka z ręki</a:t>
            </a:r>
          </a:p>
          <a:p>
            <a:pPr marL="0" indent="0" algn="just">
              <a:buNone/>
            </a:pPr>
            <a:endParaRPr lang="pl-PL" dirty="0"/>
          </a:p>
        </p:txBody>
      </p:sp>
    </p:spTree>
    <p:extLst>
      <p:ext uri="{BB962C8B-B14F-4D97-AF65-F5344CB8AC3E}">
        <p14:creationId xmlns:p14="http://schemas.microsoft.com/office/powerpoint/2010/main" val="185796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049B7B-80EE-DA1A-1111-73893C8031E9}"/>
              </a:ext>
            </a:extLst>
          </p:cNvPr>
          <p:cNvSpPr>
            <a:spLocks noGrp="1"/>
          </p:cNvSpPr>
          <p:nvPr>
            <p:ph type="title"/>
          </p:nvPr>
        </p:nvSpPr>
        <p:spPr/>
        <p:txBody>
          <a:bodyPr/>
          <a:lstStyle/>
          <a:p>
            <a:r>
              <a:rPr lang="pl-PL" sz="2800" dirty="0"/>
              <a:t>Ćwiczenie bojowe</a:t>
            </a:r>
            <a:br>
              <a:rPr lang="pl-PL" sz="2800" dirty="0"/>
            </a:br>
            <a:r>
              <a:rPr lang="pl-PL" sz="2800" dirty="0"/>
              <a:t>Budowa linii głównej - Rozdzielaczowy</a:t>
            </a:r>
          </a:p>
        </p:txBody>
      </p:sp>
      <p:sp>
        <p:nvSpPr>
          <p:cNvPr id="3" name="Symbol zastępczy zawartości 2">
            <a:extLst>
              <a:ext uri="{FF2B5EF4-FFF2-40B4-BE49-F238E27FC236}">
                <a16:creationId xmlns:a16="http://schemas.microsoft.com/office/drawing/2014/main" id="{D0818A86-6B6C-0780-CAC8-2A1FD54524FB}"/>
              </a:ext>
            </a:extLst>
          </p:cNvPr>
          <p:cNvSpPr>
            <a:spLocks noGrp="1"/>
          </p:cNvSpPr>
          <p:nvPr>
            <p:ph idx="1"/>
          </p:nvPr>
        </p:nvSpPr>
        <p:spPr>
          <a:xfrm>
            <a:off x="0" y="2222287"/>
            <a:ext cx="12192000" cy="3636511"/>
          </a:xfrm>
        </p:spPr>
        <p:txBody>
          <a:bodyPr>
            <a:normAutofit lnSpcReduction="10000"/>
          </a:bodyPr>
          <a:lstStyle/>
          <a:p>
            <a:pPr marL="0" indent="0" algn="just">
              <a:buNone/>
            </a:pPr>
            <a:r>
              <a:rPr lang="pl-PL" dirty="0"/>
              <a:t>Rozdzielaczowy bierze z podestu rozdzielacz oraz odcinek W-75 u daje się w miejsce rozwinięcia drugiego odcinka linii głównej (na wysokość końca pierwszego odcinka, około ponad 15m od motopompy). Stawia rozdzielacz na ziemi i rozwija sposobem strażackim odcinek wężowy. Nie jest błędem, gdy rozwija odcinek i trzyma mający kontakt z podłożem rozdzielacz. Następnie udaje się na linię postawienia rozdzielacza i stawia go za linią. Ustawienia przed lub na linii jest błędem. Po czym łączy rozdzielacz z linią główną. Jeżeli łącznik odcinka jest nad linią nie jest to błąd. Podnosi w górę prawą rękę i szybko opuszcza przed siebie do poziomu jako znak dla mechanika. </a:t>
            </a:r>
          </a:p>
          <a:p>
            <a:pPr marL="0" indent="0" algn="just">
              <a:buNone/>
            </a:pPr>
            <a:endParaRPr lang="pl-PL" dirty="0"/>
          </a:p>
          <a:p>
            <a:pPr marL="0" indent="0" algn="just">
              <a:buNone/>
            </a:pPr>
            <a:r>
              <a:rPr lang="pl-PL" b="1" dirty="0"/>
              <a:t>Woda nie może pojawić się na rozdzielaczu przed komendą!</a:t>
            </a:r>
          </a:p>
          <a:p>
            <a:pPr marL="0" indent="0" algn="just">
              <a:buNone/>
            </a:pPr>
            <a:endParaRPr lang="pl-PL" b="1" dirty="0"/>
          </a:p>
          <a:p>
            <a:pPr marL="0" indent="0" algn="just">
              <a:buNone/>
            </a:pPr>
            <a:r>
              <a:rPr lang="pl-PL" dirty="0"/>
              <a:t>Następnie obsługuje rozdzielacz. Nie jest błędem jeżeli chce naciągnąć linię i odpowietrzyć. Jednak po pojawieniu się wody na środkowej nasadzie ma obowiązek zamknięcia rozdzielacza.</a:t>
            </a:r>
          </a:p>
        </p:txBody>
      </p:sp>
    </p:spTree>
    <p:extLst>
      <p:ext uri="{BB962C8B-B14F-4D97-AF65-F5344CB8AC3E}">
        <p14:creationId xmlns:p14="http://schemas.microsoft.com/office/powerpoint/2010/main" val="417029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26CB24-7F48-2B95-A360-00D7D8B87ECD}"/>
              </a:ext>
            </a:extLst>
          </p:cNvPr>
          <p:cNvSpPr>
            <a:spLocks noGrp="1"/>
          </p:cNvSpPr>
          <p:nvPr>
            <p:ph type="title"/>
          </p:nvPr>
        </p:nvSpPr>
        <p:spPr>
          <a:xfrm>
            <a:off x="600450" y="218588"/>
            <a:ext cx="10571998" cy="970450"/>
          </a:xfrm>
        </p:spPr>
        <p:txBody>
          <a:bodyPr/>
          <a:lstStyle/>
          <a:p>
            <a:pPr algn="ctr"/>
            <a:r>
              <a:rPr lang="pl-PL" dirty="0"/>
              <a:t>Obowiązujący regulamin</a:t>
            </a:r>
          </a:p>
        </p:txBody>
      </p:sp>
      <p:sp>
        <p:nvSpPr>
          <p:cNvPr id="3" name="Symbol zastępczy zawartości 2">
            <a:extLst>
              <a:ext uri="{FF2B5EF4-FFF2-40B4-BE49-F238E27FC236}">
                <a16:creationId xmlns:a16="http://schemas.microsoft.com/office/drawing/2014/main" id="{14041A94-C9B0-6139-F312-A9DE90962E18}"/>
              </a:ext>
            </a:extLst>
          </p:cNvPr>
          <p:cNvSpPr>
            <a:spLocks noGrp="1"/>
          </p:cNvSpPr>
          <p:nvPr>
            <p:ph idx="1"/>
          </p:nvPr>
        </p:nvSpPr>
        <p:spPr/>
        <p:txBody>
          <a:bodyPr>
            <a:normAutofit lnSpcReduction="10000"/>
          </a:bodyPr>
          <a:lstStyle/>
          <a:p>
            <a:pPr algn="just"/>
            <a:r>
              <a:rPr lang="pl-PL" sz="2400" dirty="0"/>
              <a:t>Regulamin zawodów sportowo-pożarniczych ochotniczych straży pożarnych (OSP-1/2011) z dnia 10.02.2011 r.</a:t>
            </a:r>
          </a:p>
          <a:p>
            <a:pPr marL="0" indent="0" algn="just">
              <a:buNone/>
            </a:pPr>
            <a:endParaRPr lang="pl-PL" sz="2400" dirty="0"/>
          </a:p>
          <a:p>
            <a:pPr algn="just"/>
            <a:r>
              <a:rPr lang="pl-PL" sz="2400" dirty="0"/>
              <a:t>Uściślenia do „Regulaminu zawodów sportowo-pożarniczych ochotniczych straży pożarnych OSP1/2011 z dnia 10.02.2011 r.” ustalone podczas posiedzenia Zarządu Krajowego Kolegium Sędziów Zawodów Strażackich Związku Ochotniczych Straży Pożarnych Rzeczypospolitej Polskiej na posiedzeniu w dniu 16 lutego 2019 r.</a:t>
            </a:r>
          </a:p>
        </p:txBody>
      </p:sp>
    </p:spTree>
    <p:extLst>
      <p:ext uri="{BB962C8B-B14F-4D97-AF65-F5344CB8AC3E}">
        <p14:creationId xmlns:p14="http://schemas.microsoft.com/office/powerpoint/2010/main" val="3713186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153629-D875-04EF-9F0C-4A7659443E11}"/>
              </a:ext>
            </a:extLst>
          </p:cNvPr>
          <p:cNvSpPr>
            <a:spLocks noGrp="1"/>
          </p:cNvSpPr>
          <p:nvPr>
            <p:ph type="title"/>
          </p:nvPr>
        </p:nvSpPr>
        <p:spPr/>
        <p:txBody>
          <a:bodyPr/>
          <a:lstStyle/>
          <a:p>
            <a:r>
              <a:rPr lang="pl-PL" sz="2800" dirty="0"/>
              <a:t>Ćwiczenie bojowe</a:t>
            </a:r>
            <a:br>
              <a:rPr lang="pl-PL" sz="2800" dirty="0"/>
            </a:br>
            <a:r>
              <a:rPr lang="pl-PL" sz="2800" dirty="0"/>
              <a:t>Budowa linii głównej - Rozdzielaczowy</a:t>
            </a:r>
          </a:p>
        </p:txBody>
      </p:sp>
      <p:sp>
        <p:nvSpPr>
          <p:cNvPr id="3" name="Symbol zastępczy zawartości 2">
            <a:extLst>
              <a:ext uri="{FF2B5EF4-FFF2-40B4-BE49-F238E27FC236}">
                <a16:creationId xmlns:a16="http://schemas.microsoft.com/office/drawing/2014/main" id="{C193C935-3D6E-73A8-91FD-F265FD6BFC2D}"/>
              </a:ext>
            </a:extLst>
          </p:cNvPr>
          <p:cNvSpPr>
            <a:spLocks noGrp="1"/>
          </p:cNvSpPr>
          <p:nvPr>
            <p:ph idx="1"/>
          </p:nvPr>
        </p:nvSpPr>
        <p:spPr>
          <a:xfrm>
            <a:off x="0" y="2022263"/>
            <a:ext cx="11553825" cy="4769062"/>
          </a:xfrm>
        </p:spPr>
        <p:txBody>
          <a:bodyPr numCol="2">
            <a:normAutofit fontScale="85000" lnSpcReduction="10000"/>
          </a:bodyPr>
          <a:lstStyle/>
          <a:p>
            <a:pPr marL="0" indent="0">
              <a:buNone/>
            </a:pPr>
            <a:r>
              <a:rPr lang="pl-PL" b="1" dirty="0"/>
              <a:t>Punkty karne</a:t>
            </a:r>
            <a:r>
              <a:rPr lang="pl-PL" dirty="0"/>
              <a:t>:</a:t>
            </a:r>
          </a:p>
          <a:p>
            <a:r>
              <a:rPr lang="pl-PL" b="1" dirty="0"/>
              <a:t>Nieregulaminowe sprawianie węży tłocznych – 5 pkt.</a:t>
            </a:r>
            <a:endParaRPr lang="pl-PL" dirty="0"/>
          </a:p>
          <a:p>
            <a:pPr>
              <a:buFont typeface="Arial" panose="020B0604020202020204" pitchFamily="34" charset="0"/>
              <a:buChar char="•"/>
            </a:pPr>
            <a:r>
              <a:rPr lang="pl-PL" dirty="0"/>
              <a:t>Brak odłożenia rozdzielacza na ziemię przed rozwinięciem odcinka,</a:t>
            </a:r>
          </a:p>
          <a:p>
            <a:pPr>
              <a:buFont typeface="Arial" panose="020B0604020202020204" pitchFamily="34" charset="0"/>
              <a:buChar char="•"/>
            </a:pPr>
            <a:r>
              <a:rPr lang="pl-PL" dirty="0"/>
              <a:t>Rozwinięcie odcinka w niewłaściwym miejscu,</a:t>
            </a:r>
          </a:p>
          <a:p>
            <a:pPr>
              <a:buFont typeface="Arial" panose="020B0604020202020204" pitchFamily="34" charset="0"/>
              <a:buChar char="•"/>
            </a:pPr>
            <a:r>
              <a:rPr lang="pl-PL" dirty="0"/>
              <a:t>Brak rozwinięcia odcinka sposobem „spod pachy”, bądź „z ramienia” lub po wypadnięciu,</a:t>
            </a:r>
          </a:p>
          <a:p>
            <a:pPr>
              <a:buFont typeface="Arial" panose="020B0604020202020204" pitchFamily="34" charset="0"/>
              <a:buChar char="•"/>
            </a:pPr>
            <a:r>
              <a:rPr lang="pl-PL" dirty="0"/>
              <a:t>Łączenie linii przed postawieniem rozdzielacza.</a:t>
            </a:r>
          </a:p>
          <a:p>
            <a:pPr>
              <a:buFont typeface="Arial" panose="020B0604020202020204" pitchFamily="34" charset="0"/>
              <a:buChar char="•"/>
            </a:pPr>
            <a:r>
              <a:rPr lang="pl-PL" dirty="0"/>
              <a:t>Podłączenie na jeden kieł rozdzielacza.</a:t>
            </a:r>
          </a:p>
          <a:p>
            <a:r>
              <a:rPr lang="pl-PL" b="1" dirty="0"/>
              <a:t>Niewłaściwe wydanie komendy podczas sprawiania linii głównej – 5 pkt.</a:t>
            </a:r>
          </a:p>
          <a:p>
            <a:pPr>
              <a:buFont typeface="Arial" panose="020B0604020202020204" pitchFamily="34" charset="0"/>
              <a:buChar char="•"/>
            </a:pPr>
            <a:r>
              <a:rPr lang="pl-PL" dirty="0"/>
              <a:t>Niewydanie komendy w ściśle określonym miejscu,</a:t>
            </a:r>
          </a:p>
          <a:p>
            <a:pPr>
              <a:buFont typeface="Arial" panose="020B0604020202020204" pitchFamily="34" charset="0"/>
              <a:buChar char="•"/>
            </a:pPr>
            <a:r>
              <a:rPr lang="pl-PL" dirty="0"/>
              <a:t>Wydanie komendy bez ustawienia ręki do poziomu,</a:t>
            </a:r>
          </a:p>
          <a:p>
            <a:pPr>
              <a:buFont typeface="Arial" panose="020B0604020202020204" pitchFamily="34" charset="0"/>
              <a:buChar char="•"/>
            </a:pPr>
            <a:r>
              <a:rPr lang="pl-PL" dirty="0"/>
              <a:t>Wydanie komendy lewą ręką,</a:t>
            </a:r>
          </a:p>
          <a:p>
            <a:pPr>
              <a:buFont typeface="Arial" panose="020B0604020202020204" pitchFamily="34" charset="0"/>
              <a:buChar char="•"/>
            </a:pPr>
            <a:r>
              <a:rPr lang="pl-PL" dirty="0"/>
              <a:t>Przedwczesne wydanie komendy (niepodłączona linia główna),</a:t>
            </a:r>
          </a:p>
          <a:p>
            <a:pPr>
              <a:buFont typeface="Arial" panose="020B0604020202020204" pitchFamily="34" charset="0"/>
              <a:buChar char="•"/>
            </a:pPr>
            <a:r>
              <a:rPr lang="pl-PL" dirty="0"/>
              <a:t>Pojawienie się wody na rozdzielaczu przed wydaniem komendy,</a:t>
            </a:r>
          </a:p>
          <a:p>
            <a:r>
              <a:rPr lang="pl-PL" b="1" dirty="0"/>
              <a:t>Nieregulaminowe ustawienie rozdzielacza – 5 pkt.</a:t>
            </a:r>
          </a:p>
          <a:p>
            <a:pPr>
              <a:buFont typeface="Arial" panose="020B0604020202020204" pitchFamily="34" charset="0"/>
              <a:buChar char="•"/>
            </a:pPr>
            <a:r>
              <a:rPr lang="pl-PL" dirty="0"/>
              <a:t>Ustawienie rozdzielacza przed lub na linii</a:t>
            </a:r>
          </a:p>
          <a:p>
            <a:r>
              <a:rPr lang="pl-PL" b="1" dirty="0"/>
              <a:t>Nieregulaminowe otwarcie zaworów rozdzielacza – 5 pkt.</a:t>
            </a:r>
          </a:p>
          <a:p>
            <a:pPr>
              <a:buFont typeface="Arial" panose="020B0604020202020204" pitchFamily="34" charset="0"/>
              <a:buChar char="•"/>
            </a:pPr>
            <a:r>
              <a:rPr lang="pl-PL" dirty="0"/>
              <a:t>Niezamknięcie  zaworu wylotowego 75 po pojawieniu się wody</a:t>
            </a:r>
          </a:p>
          <a:p>
            <a:r>
              <a:rPr lang="pl-PL" b="1" dirty="0"/>
              <a:t>Niewłaściwa praca zawodników – 5 pkt.</a:t>
            </a:r>
          </a:p>
          <a:p>
            <a:pPr>
              <a:buFont typeface="Arial" panose="020B0604020202020204" pitchFamily="34" charset="0"/>
              <a:buChar char="•"/>
            </a:pPr>
            <a:r>
              <a:rPr lang="pl-PL" dirty="0"/>
              <a:t>Podłączenie linii gaśniczej do rozdzielacza przez rozdzielaczowego</a:t>
            </a:r>
          </a:p>
          <a:p>
            <a:endParaRPr lang="pl-PL" dirty="0"/>
          </a:p>
          <a:p>
            <a:pPr marL="0" indent="0">
              <a:buNone/>
            </a:pPr>
            <a:endParaRPr lang="pl-PL" dirty="0"/>
          </a:p>
          <a:p>
            <a:pPr>
              <a:buFont typeface="Arial" panose="020B0604020202020204" pitchFamily="34" charset="0"/>
              <a:buChar char="•"/>
            </a:pPr>
            <a:endParaRPr lang="pl-PL" dirty="0"/>
          </a:p>
          <a:p>
            <a:endParaRPr lang="pl-PL" dirty="0"/>
          </a:p>
        </p:txBody>
      </p:sp>
      <p:pic>
        <p:nvPicPr>
          <p:cNvPr id="7" name="Obraz 6">
            <a:extLst>
              <a:ext uri="{FF2B5EF4-FFF2-40B4-BE49-F238E27FC236}">
                <a16:creationId xmlns:a16="http://schemas.microsoft.com/office/drawing/2014/main" id="{CCDF3B13-AB22-3166-CD57-6E8E2C338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4902514"/>
            <a:ext cx="5019675" cy="2493436"/>
          </a:xfrm>
          <a:prstGeom prst="rect">
            <a:avLst/>
          </a:prstGeom>
        </p:spPr>
      </p:pic>
    </p:spTree>
    <p:extLst>
      <p:ext uri="{BB962C8B-B14F-4D97-AF65-F5344CB8AC3E}">
        <p14:creationId xmlns:p14="http://schemas.microsoft.com/office/powerpoint/2010/main" val="1542185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BD8029-FB3B-CF8D-DB8A-0056B01CFC5C}"/>
              </a:ext>
            </a:extLst>
          </p:cNvPr>
          <p:cNvSpPr>
            <a:spLocks noGrp="1"/>
          </p:cNvSpPr>
          <p:nvPr>
            <p:ph type="title"/>
          </p:nvPr>
        </p:nvSpPr>
        <p:spPr/>
        <p:txBody>
          <a:bodyPr/>
          <a:lstStyle/>
          <a:p>
            <a:r>
              <a:rPr lang="pl-PL" sz="2800" dirty="0"/>
              <a:t>Ćwiczenie bojowe</a:t>
            </a:r>
            <a:br>
              <a:rPr lang="pl-PL" sz="2800" dirty="0"/>
            </a:br>
            <a:r>
              <a:rPr lang="pl-PL" sz="2800" dirty="0"/>
              <a:t>Budowa linii gaśniczych – przodownik roty</a:t>
            </a:r>
          </a:p>
        </p:txBody>
      </p:sp>
      <p:sp>
        <p:nvSpPr>
          <p:cNvPr id="3" name="Symbol zastępczy zawartości 2">
            <a:extLst>
              <a:ext uri="{FF2B5EF4-FFF2-40B4-BE49-F238E27FC236}">
                <a16:creationId xmlns:a16="http://schemas.microsoft.com/office/drawing/2014/main" id="{C1724C19-ADB0-720D-D5DB-85277304D238}"/>
              </a:ext>
            </a:extLst>
          </p:cNvPr>
          <p:cNvSpPr>
            <a:spLocks noGrp="1"/>
          </p:cNvSpPr>
          <p:nvPr>
            <p:ph idx="1"/>
          </p:nvPr>
        </p:nvSpPr>
        <p:spPr>
          <a:xfrm>
            <a:off x="0" y="1547812"/>
            <a:ext cx="12192000" cy="4943475"/>
          </a:xfrm>
        </p:spPr>
        <p:txBody>
          <a:bodyPr/>
          <a:lstStyle/>
          <a:p>
            <a:pPr marL="0" indent="0">
              <a:buNone/>
            </a:pPr>
            <a:r>
              <a:rPr lang="pl-PL" dirty="0"/>
              <a:t>Przodownik zabiera z podestu odcinek W-52 i prądownicę i biegnie w kierunku linii prądowników. Następnie na wysokości końca pierwszego odcinka linii gaśniczej rozwija swój odcinek i biegnie w kierunku linii prądowników. Może w trakcie biegu podłączyć </a:t>
            </a:r>
            <a:br>
              <a:rPr lang="pl-PL" dirty="0"/>
            </a:br>
            <a:r>
              <a:rPr lang="pl-PL" dirty="0"/>
              <a:t>prądownicę do odcinka. Następnie zajmuje pozycję </a:t>
            </a:r>
            <a:br>
              <a:rPr lang="pl-PL" dirty="0"/>
            </a:br>
            <a:r>
              <a:rPr lang="pl-PL" dirty="0"/>
              <a:t>gaśniczą i wydaje komendę analogicznie jak </a:t>
            </a:r>
            <a:br>
              <a:rPr lang="pl-PL" dirty="0"/>
            </a:br>
            <a:r>
              <a:rPr lang="pl-PL" dirty="0"/>
              <a:t>rozdzielaczowy. Nie może wydać komendy w biegu. </a:t>
            </a:r>
            <a:br>
              <a:rPr lang="pl-PL" dirty="0"/>
            </a:br>
            <a:r>
              <a:rPr lang="pl-PL" dirty="0"/>
              <a:t>Po wydaniu komendy może poprawić swoją pozycję </a:t>
            </a:r>
            <a:br>
              <a:rPr lang="pl-PL" dirty="0"/>
            </a:br>
            <a:r>
              <a:rPr lang="pl-PL" dirty="0"/>
              <a:t>maksymalnie o krok (w szczególności w stronę linii </a:t>
            </a:r>
            <a:br>
              <a:rPr lang="pl-PL" dirty="0"/>
            </a:br>
            <a:r>
              <a:rPr lang="pl-PL" dirty="0"/>
              <a:t>prądowników. Kolejnym błędem jest udzielenie </a:t>
            </a:r>
            <a:br>
              <a:rPr lang="pl-PL" dirty="0"/>
            </a:br>
            <a:r>
              <a:rPr lang="pl-PL" dirty="0"/>
              <a:t>pomocy (w szczególności rota I dla II roty w zbijaniu </a:t>
            </a:r>
            <a:br>
              <a:rPr lang="pl-PL" dirty="0"/>
            </a:br>
            <a:r>
              <a:rPr lang="pl-PL" dirty="0"/>
              <a:t>pachołków). Podczas operowania prądem wody </a:t>
            </a:r>
            <a:br>
              <a:rPr lang="pl-PL" dirty="0"/>
            </a:br>
            <a:r>
              <a:rPr lang="pl-PL" dirty="0"/>
              <a:t>prądownik nie może przekroczyć linii stanowiska </a:t>
            </a:r>
            <a:br>
              <a:rPr lang="pl-PL" dirty="0"/>
            </a:br>
            <a:r>
              <a:rPr lang="pl-PL" dirty="0"/>
              <a:t>gaśniczego. Za błąd uznaje się, jeżeli jakakolwiek </a:t>
            </a:r>
            <a:br>
              <a:rPr lang="pl-PL" dirty="0"/>
            </a:br>
            <a:r>
              <a:rPr lang="pl-PL" dirty="0"/>
              <a:t>część ciała dotknie </a:t>
            </a:r>
            <a:br>
              <a:rPr lang="pl-PL" dirty="0"/>
            </a:br>
            <a:r>
              <a:rPr lang="pl-PL" dirty="0"/>
              <a:t>miejsca poza torem.</a:t>
            </a:r>
          </a:p>
        </p:txBody>
      </p:sp>
      <p:pic>
        <p:nvPicPr>
          <p:cNvPr id="5" name="Obraz 4">
            <a:extLst>
              <a:ext uri="{FF2B5EF4-FFF2-40B4-BE49-F238E27FC236}">
                <a16:creationId xmlns:a16="http://schemas.microsoft.com/office/drawing/2014/main" id="{F5C158CA-D4BE-8A87-0455-CB8227AC7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2523890"/>
            <a:ext cx="6191249" cy="4334109"/>
          </a:xfrm>
          <a:prstGeom prst="rect">
            <a:avLst/>
          </a:prstGeom>
        </p:spPr>
      </p:pic>
    </p:spTree>
    <p:extLst>
      <p:ext uri="{BB962C8B-B14F-4D97-AF65-F5344CB8AC3E}">
        <p14:creationId xmlns:p14="http://schemas.microsoft.com/office/powerpoint/2010/main" val="563579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59C3AE-CA96-5D0F-03A9-8A4299C782A7}"/>
              </a:ext>
            </a:extLst>
          </p:cNvPr>
          <p:cNvSpPr>
            <a:spLocks noGrp="1"/>
          </p:cNvSpPr>
          <p:nvPr>
            <p:ph type="title"/>
          </p:nvPr>
        </p:nvSpPr>
        <p:spPr/>
        <p:txBody>
          <a:bodyPr/>
          <a:lstStyle/>
          <a:p>
            <a:r>
              <a:rPr lang="pl-PL" sz="2800" dirty="0"/>
              <a:t>Ćwiczenie bojowe</a:t>
            </a:r>
            <a:br>
              <a:rPr lang="pl-PL" sz="2800" dirty="0"/>
            </a:br>
            <a:r>
              <a:rPr lang="pl-PL" sz="2800" dirty="0"/>
              <a:t>Budowa linii gaśniczych – przodownik roty</a:t>
            </a:r>
          </a:p>
        </p:txBody>
      </p:sp>
      <p:sp>
        <p:nvSpPr>
          <p:cNvPr id="3" name="Symbol zastępczy zawartości 2">
            <a:extLst>
              <a:ext uri="{FF2B5EF4-FFF2-40B4-BE49-F238E27FC236}">
                <a16:creationId xmlns:a16="http://schemas.microsoft.com/office/drawing/2014/main" id="{5C7B7EB7-FE6C-3B55-31FB-37E83410AE72}"/>
              </a:ext>
            </a:extLst>
          </p:cNvPr>
          <p:cNvSpPr>
            <a:spLocks noGrp="1"/>
          </p:cNvSpPr>
          <p:nvPr>
            <p:ph idx="1"/>
          </p:nvPr>
        </p:nvSpPr>
        <p:spPr>
          <a:xfrm>
            <a:off x="123825" y="2505074"/>
            <a:ext cx="12192000" cy="5162551"/>
          </a:xfrm>
        </p:spPr>
        <p:txBody>
          <a:bodyPr numCol="1">
            <a:normAutofit lnSpcReduction="10000"/>
          </a:bodyPr>
          <a:lstStyle/>
          <a:p>
            <a:pPr marL="0" indent="0">
              <a:buNone/>
            </a:pPr>
            <a:r>
              <a:rPr lang="pl-PL" sz="1600" b="1" dirty="0"/>
              <a:t>Punkty karne</a:t>
            </a:r>
            <a:r>
              <a:rPr lang="pl-PL" sz="1600" dirty="0"/>
              <a:t>:</a:t>
            </a:r>
          </a:p>
          <a:p>
            <a:r>
              <a:rPr lang="pl-PL" sz="1600" b="1" dirty="0"/>
              <a:t>Nieregulaminowe sprawianie węży tłocznych – 5 pkt.</a:t>
            </a:r>
            <a:endParaRPr lang="pl-PL" sz="1600" dirty="0"/>
          </a:p>
          <a:p>
            <a:pPr>
              <a:buFont typeface="Arial" panose="020B0604020202020204" pitchFamily="34" charset="0"/>
              <a:buChar char="•"/>
            </a:pPr>
            <a:r>
              <a:rPr lang="pl-PL" sz="1600" dirty="0"/>
              <a:t>Rozwinięcie odcinka w niewłaściwym miejscu,</a:t>
            </a:r>
          </a:p>
          <a:p>
            <a:pPr>
              <a:buFont typeface="Arial" panose="020B0604020202020204" pitchFamily="34" charset="0"/>
              <a:buChar char="•"/>
            </a:pPr>
            <a:r>
              <a:rPr lang="pl-PL" sz="1600" dirty="0"/>
              <a:t>Brak rozwinięcia odcinka sposobem „spod pachy”, bądź „z ramienia” lub po wypadnięciu,</a:t>
            </a:r>
          </a:p>
          <a:p>
            <a:r>
              <a:rPr lang="pl-PL" sz="1600" b="1" dirty="0"/>
              <a:t>Niewłaściwe wydanie komendy podczas sprawiania linii głównej – 5 pkt.</a:t>
            </a:r>
          </a:p>
          <a:p>
            <a:pPr>
              <a:buFont typeface="Arial" panose="020B0604020202020204" pitchFamily="34" charset="0"/>
              <a:buChar char="•"/>
            </a:pPr>
            <a:r>
              <a:rPr lang="pl-PL" sz="1600" dirty="0"/>
              <a:t>Niewydanie komendy w ściśle określonym miejscu,</a:t>
            </a:r>
          </a:p>
          <a:p>
            <a:pPr>
              <a:buFont typeface="Arial" panose="020B0604020202020204" pitchFamily="34" charset="0"/>
              <a:buChar char="•"/>
            </a:pPr>
            <a:r>
              <a:rPr lang="pl-PL" sz="1600" dirty="0"/>
              <a:t>Wydanie komendy bez ustawienia ręki do poziomu,</a:t>
            </a:r>
          </a:p>
          <a:p>
            <a:pPr>
              <a:buFont typeface="Arial" panose="020B0604020202020204" pitchFamily="34" charset="0"/>
              <a:buChar char="•"/>
            </a:pPr>
            <a:r>
              <a:rPr lang="pl-PL" sz="1600" dirty="0"/>
              <a:t>Wydanie komendy lewą ręką,</a:t>
            </a:r>
          </a:p>
          <a:p>
            <a:pPr>
              <a:buFont typeface="Arial" panose="020B0604020202020204" pitchFamily="34" charset="0"/>
              <a:buChar char="•"/>
            </a:pPr>
            <a:r>
              <a:rPr lang="pl-PL" sz="1600" dirty="0"/>
              <a:t>Przedwczesne wydanie komendy (niezajęte stanowisko, wydanie komendy w biegu),</a:t>
            </a:r>
          </a:p>
          <a:p>
            <a:pPr>
              <a:buFont typeface="Arial" panose="020B0604020202020204" pitchFamily="34" charset="0"/>
              <a:buChar char="•"/>
            </a:pPr>
            <a:r>
              <a:rPr lang="pl-PL" sz="1600" dirty="0"/>
              <a:t>Pojawienie się wody na prądownicy przed wydaniem komendy,</a:t>
            </a:r>
          </a:p>
          <a:p>
            <a:pPr>
              <a:buFont typeface="Arial" panose="020B0604020202020204" pitchFamily="34" charset="0"/>
              <a:buChar char="•"/>
            </a:pPr>
            <a:r>
              <a:rPr lang="pl-PL" sz="1600" dirty="0"/>
              <a:t>Poprawienie pozycji więcej niż jeden krok.</a:t>
            </a:r>
          </a:p>
          <a:p>
            <a:r>
              <a:rPr lang="pl-PL" sz="1600" b="1" dirty="0"/>
              <a:t>Przekroczenie linii stanowisk prądowników– 5 pkt.</a:t>
            </a:r>
          </a:p>
          <a:p>
            <a:pPr>
              <a:buFont typeface="Arial" panose="020B0604020202020204" pitchFamily="34" charset="0"/>
              <a:buChar char="•"/>
            </a:pPr>
            <a:r>
              <a:rPr lang="pl-PL" sz="1600" dirty="0"/>
              <a:t>Przekroczenie linii podczas podawania wody</a:t>
            </a:r>
          </a:p>
          <a:p>
            <a:r>
              <a:rPr lang="pl-PL" sz="1600" b="1" dirty="0"/>
              <a:t>Wzajemna pomoc przy wykonaniu zadania – 20 pkt.</a:t>
            </a:r>
          </a:p>
          <a:p>
            <a:pPr marL="0" indent="0">
              <a:buNone/>
            </a:pPr>
            <a:endParaRPr lang="pl-PL" sz="1600" dirty="0"/>
          </a:p>
          <a:p>
            <a:pPr marL="0" indent="0">
              <a:buNone/>
            </a:pPr>
            <a:endParaRPr lang="pl-PL" sz="1600" dirty="0"/>
          </a:p>
          <a:p>
            <a:pPr>
              <a:buFont typeface="Arial" panose="020B0604020202020204" pitchFamily="34" charset="0"/>
              <a:buChar char="•"/>
            </a:pPr>
            <a:endParaRPr lang="pl-PL" sz="1600" dirty="0"/>
          </a:p>
          <a:p>
            <a:endParaRPr lang="pl-PL" sz="1600" dirty="0"/>
          </a:p>
        </p:txBody>
      </p:sp>
    </p:spTree>
    <p:extLst>
      <p:ext uri="{BB962C8B-B14F-4D97-AF65-F5344CB8AC3E}">
        <p14:creationId xmlns:p14="http://schemas.microsoft.com/office/powerpoint/2010/main" val="2432854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D773ED-DF90-6EBC-57CD-9EB218600E44}"/>
              </a:ext>
            </a:extLst>
          </p:cNvPr>
          <p:cNvSpPr>
            <a:spLocks noGrp="1"/>
          </p:cNvSpPr>
          <p:nvPr>
            <p:ph type="title"/>
          </p:nvPr>
        </p:nvSpPr>
        <p:spPr/>
        <p:txBody>
          <a:bodyPr/>
          <a:lstStyle/>
          <a:p>
            <a:r>
              <a:rPr lang="pl-PL" sz="2800" dirty="0"/>
              <a:t>Ćwiczenie bojowe</a:t>
            </a:r>
            <a:br>
              <a:rPr lang="pl-PL" sz="2800" dirty="0"/>
            </a:br>
            <a:r>
              <a:rPr lang="pl-PL" sz="2800" dirty="0"/>
              <a:t>Budowa linii gaśniczych – pomocnik roty</a:t>
            </a:r>
          </a:p>
        </p:txBody>
      </p:sp>
      <p:sp>
        <p:nvSpPr>
          <p:cNvPr id="3" name="Symbol zastępczy zawartości 2">
            <a:extLst>
              <a:ext uri="{FF2B5EF4-FFF2-40B4-BE49-F238E27FC236}">
                <a16:creationId xmlns:a16="http://schemas.microsoft.com/office/drawing/2014/main" id="{4348E164-FEF8-0325-935F-2F29591FD3A0}"/>
              </a:ext>
            </a:extLst>
          </p:cNvPr>
          <p:cNvSpPr>
            <a:spLocks noGrp="1"/>
          </p:cNvSpPr>
          <p:nvPr>
            <p:ph idx="1"/>
          </p:nvPr>
        </p:nvSpPr>
        <p:spPr>
          <a:xfrm>
            <a:off x="0" y="1609725"/>
            <a:ext cx="5924550" cy="4991099"/>
          </a:xfrm>
        </p:spPr>
        <p:txBody>
          <a:bodyPr/>
          <a:lstStyle/>
          <a:p>
            <a:pPr marL="0" indent="0" algn="just">
              <a:buNone/>
            </a:pPr>
            <a:r>
              <a:rPr lang="pl-PL" dirty="0"/>
              <a:t>Pomocnik roty z zabranym odcinkiem W-52 udaje się na linię rozdzielacza i z tego miejsca rozwija swój odcinek. Następnie łączy go z nasadą wylotową rozdzielacza po swojej stronie. Po łączeniu biegnie </a:t>
            </a:r>
            <a:br>
              <a:rPr lang="pl-PL" dirty="0"/>
            </a:br>
            <a:r>
              <a:rPr lang="pl-PL" dirty="0"/>
              <a:t>z drugim łącznikiem w kierunku odcinka rozwiniętego przez przodownika i łączy je ze sobą. Pomocnik roty musi podtrzymywać linię gaśniczą najpóźniej w momencie pojawienia się wody na pyszczku prądownicy. Może w tym momencie leżeć, klęczeć, stać, ale ma być maksymalnie 3 kroki za prądownikiem. Podtrzymuje następnie linię do zakończenia zadania. Podczas podawania prądu wody ma mieć cały czas kontakt z odcinkiem węża chociaż jedną dłonią – kontakt ma być stały.</a:t>
            </a:r>
          </a:p>
        </p:txBody>
      </p:sp>
      <p:pic>
        <p:nvPicPr>
          <p:cNvPr id="5" name="Obraz 4">
            <a:extLst>
              <a:ext uri="{FF2B5EF4-FFF2-40B4-BE49-F238E27FC236}">
                <a16:creationId xmlns:a16="http://schemas.microsoft.com/office/drawing/2014/main" id="{51708435-1273-CB63-6545-3F4C5C03A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721" y="1866901"/>
            <a:ext cx="6275279" cy="4991099"/>
          </a:xfrm>
          <a:prstGeom prst="rect">
            <a:avLst/>
          </a:prstGeom>
        </p:spPr>
      </p:pic>
    </p:spTree>
    <p:extLst>
      <p:ext uri="{BB962C8B-B14F-4D97-AF65-F5344CB8AC3E}">
        <p14:creationId xmlns:p14="http://schemas.microsoft.com/office/powerpoint/2010/main" val="2909598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917700-755F-32EF-853D-FF05611B4D1B}"/>
              </a:ext>
            </a:extLst>
          </p:cNvPr>
          <p:cNvSpPr>
            <a:spLocks noGrp="1"/>
          </p:cNvSpPr>
          <p:nvPr>
            <p:ph type="title"/>
          </p:nvPr>
        </p:nvSpPr>
        <p:spPr/>
        <p:txBody>
          <a:bodyPr/>
          <a:lstStyle/>
          <a:p>
            <a:r>
              <a:rPr lang="pl-PL" sz="2800" dirty="0"/>
              <a:t>Ćwiczenie bojowe</a:t>
            </a:r>
            <a:br>
              <a:rPr lang="pl-PL" sz="2800" dirty="0"/>
            </a:br>
            <a:r>
              <a:rPr lang="pl-PL" sz="2800" dirty="0"/>
              <a:t>Budowa linii gaśniczych – pomocnik roty</a:t>
            </a:r>
          </a:p>
        </p:txBody>
      </p:sp>
      <p:sp>
        <p:nvSpPr>
          <p:cNvPr id="3" name="Symbol zastępczy zawartości 2">
            <a:extLst>
              <a:ext uri="{FF2B5EF4-FFF2-40B4-BE49-F238E27FC236}">
                <a16:creationId xmlns:a16="http://schemas.microsoft.com/office/drawing/2014/main" id="{FCBE4AD0-F22E-4D88-D2D0-E7454420D2F3}"/>
              </a:ext>
            </a:extLst>
          </p:cNvPr>
          <p:cNvSpPr>
            <a:spLocks noGrp="1"/>
          </p:cNvSpPr>
          <p:nvPr>
            <p:ph idx="1"/>
          </p:nvPr>
        </p:nvSpPr>
        <p:spPr>
          <a:xfrm>
            <a:off x="0" y="1417638"/>
            <a:ext cx="11601450" cy="5440362"/>
          </a:xfrm>
        </p:spPr>
        <p:txBody>
          <a:bodyPr numCol="2">
            <a:normAutofit/>
          </a:bodyPr>
          <a:lstStyle/>
          <a:p>
            <a:pPr marL="0" indent="0">
              <a:buNone/>
            </a:pPr>
            <a:r>
              <a:rPr lang="pl-PL" sz="2000" b="1" dirty="0"/>
              <a:t>Punkty karne</a:t>
            </a:r>
            <a:r>
              <a:rPr lang="pl-PL" sz="2000" dirty="0"/>
              <a:t>:</a:t>
            </a:r>
          </a:p>
          <a:p>
            <a:r>
              <a:rPr lang="pl-PL" sz="2000" b="1" dirty="0"/>
              <a:t>Nieregulaminowe sprawianie węży tłocznych – 5 pkt.</a:t>
            </a:r>
            <a:endParaRPr lang="pl-PL" sz="2000" dirty="0"/>
          </a:p>
          <a:p>
            <a:pPr>
              <a:buFont typeface="Arial" panose="020B0604020202020204" pitchFamily="34" charset="0"/>
              <a:buChar char="•"/>
            </a:pPr>
            <a:r>
              <a:rPr lang="pl-PL" sz="2000" dirty="0"/>
              <a:t>Rozwinięcie odcinka w niewłaściwym miejscu,</a:t>
            </a:r>
          </a:p>
          <a:p>
            <a:pPr>
              <a:buFont typeface="Arial" panose="020B0604020202020204" pitchFamily="34" charset="0"/>
              <a:buChar char="•"/>
            </a:pPr>
            <a:r>
              <a:rPr lang="pl-PL" sz="2000" dirty="0"/>
              <a:t>Brak rozwinięcia odcinka sposobem „spod pachy”, bądź „z ramienia” lub po wypadnięciu,</a:t>
            </a:r>
          </a:p>
          <a:p>
            <a:pPr>
              <a:buFont typeface="Arial" panose="020B0604020202020204" pitchFamily="34" charset="0"/>
              <a:buChar char="•"/>
            </a:pPr>
            <a:r>
              <a:rPr lang="pl-PL" sz="2000" dirty="0"/>
              <a:t>Nieprzytrzymywanie odcinka podczas podawania wody.</a:t>
            </a:r>
          </a:p>
          <a:p>
            <a:pPr>
              <a:buFont typeface="Arial" panose="020B0604020202020204" pitchFamily="34" charset="0"/>
              <a:buChar char="•"/>
            </a:pPr>
            <a:endParaRPr lang="pl-PL" sz="2000" dirty="0"/>
          </a:p>
        </p:txBody>
      </p:sp>
      <p:pic>
        <p:nvPicPr>
          <p:cNvPr id="5" name="Obraz 4">
            <a:extLst>
              <a:ext uri="{FF2B5EF4-FFF2-40B4-BE49-F238E27FC236}">
                <a16:creationId xmlns:a16="http://schemas.microsoft.com/office/drawing/2014/main" id="{3541F5AF-FBD1-0B04-A945-DA328AC57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724" y="1883568"/>
            <a:ext cx="6391275" cy="4974432"/>
          </a:xfrm>
          <a:prstGeom prst="rect">
            <a:avLst/>
          </a:prstGeom>
        </p:spPr>
      </p:pic>
    </p:spTree>
    <p:extLst>
      <p:ext uri="{BB962C8B-B14F-4D97-AF65-F5344CB8AC3E}">
        <p14:creationId xmlns:p14="http://schemas.microsoft.com/office/powerpoint/2010/main" val="4132273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8D81D8-1DD9-5A0D-F4DD-B1C9E1E24F8D}"/>
              </a:ext>
            </a:extLst>
          </p:cNvPr>
          <p:cNvSpPr>
            <a:spLocks noGrp="1"/>
          </p:cNvSpPr>
          <p:nvPr>
            <p:ph type="title"/>
          </p:nvPr>
        </p:nvSpPr>
        <p:spPr/>
        <p:txBody>
          <a:bodyPr/>
          <a:lstStyle/>
          <a:p>
            <a:r>
              <a:rPr lang="pl-PL" sz="2800" dirty="0"/>
              <a:t>Ćwiczenie bojowe</a:t>
            </a:r>
            <a:br>
              <a:rPr lang="pl-PL" sz="2800" dirty="0"/>
            </a:br>
            <a:r>
              <a:rPr lang="pl-PL" sz="2800" dirty="0"/>
              <a:t>Pozostałe błędy</a:t>
            </a:r>
          </a:p>
        </p:txBody>
      </p:sp>
      <p:sp>
        <p:nvSpPr>
          <p:cNvPr id="3" name="Symbol zastępczy zawartości 2">
            <a:extLst>
              <a:ext uri="{FF2B5EF4-FFF2-40B4-BE49-F238E27FC236}">
                <a16:creationId xmlns:a16="http://schemas.microsoft.com/office/drawing/2014/main" id="{426EF6C0-CD3B-FBCB-160A-0C7122821C3F}"/>
              </a:ext>
            </a:extLst>
          </p:cNvPr>
          <p:cNvSpPr>
            <a:spLocks noGrp="1"/>
          </p:cNvSpPr>
          <p:nvPr>
            <p:ph idx="1"/>
          </p:nvPr>
        </p:nvSpPr>
        <p:spPr>
          <a:xfrm>
            <a:off x="0" y="1698412"/>
            <a:ext cx="12192000" cy="3636511"/>
          </a:xfrm>
        </p:spPr>
        <p:txBody>
          <a:bodyPr/>
          <a:lstStyle/>
          <a:p>
            <a:r>
              <a:rPr lang="pl-PL" b="1" dirty="0"/>
              <a:t>Niewłaściwa praca zawodników – 5 pkt:</a:t>
            </a:r>
          </a:p>
          <a:p>
            <a:pPr>
              <a:buFont typeface="Arial" panose="020B0604020202020204" pitchFamily="34" charset="0"/>
              <a:buChar char="•"/>
            </a:pPr>
            <a:r>
              <a:rPr lang="pl-PL" dirty="0"/>
              <a:t>Wykonanie czynności w sposób niezgodny z regulaminem,</a:t>
            </a:r>
          </a:p>
          <a:p>
            <a:pPr>
              <a:buFont typeface="Arial" panose="020B0604020202020204" pitchFamily="34" charset="0"/>
              <a:buChar char="•"/>
            </a:pPr>
            <a:r>
              <a:rPr lang="pl-PL" dirty="0"/>
              <a:t>Wykonanie czynności za drugiego zawodnika,</a:t>
            </a:r>
          </a:p>
          <a:p>
            <a:pPr>
              <a:buFont typeface="Arial" panose="020B0604020202020204" pitchFamily="34" charset="0"/>
              <a:buChar char="•"/>
            </a:pPr>
            <a:r>
              <a:rPr lang="pl-PL" dirty="0"/>
              <a:t>Usunięcie błędu przez zawodnika nie przewidzianego do wykonania tej czynności</a:t>
            </a:r>
          </a:p>
          <a:p>
            <a:r>
              <a:rPr lang="pl-PL" b="1" dirty="0"/>
              <a:t>Niezdyscyplinowanie i samowola zawodnika w każdym momencie trwania zawodów – 20 pkt.</a:t>
            </a:r>
          </a:p>
          <a:p>
            <a:r>
              <a:rPr lang="pl-PL" b="1" dirty="0"/>
              <a:t>Niewykonanie zadania w czasie 3 minut - dyskwalifikacja</a:t>
            </a:r>
          </a:p>
        </p:txBody>
      </p:sp>
    </p:spTree>
    <p:extLst>
      <p:ext uri="{BB962C8B-B14F-4D97-AF65-F5344CB8AC3E}">
        <p14:creationId xmlns:p14="http://schemas.microsoft.com/office/powerpoint/2010/main" val="1676866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0595F7-E755-11ED-536D-5DC296C3397F}"/>
              </a:ext>
            </a:extLst>
          </p:cNvPr>
          <p:cNvSpPr>
            <a:spLocks noGrp="1"/>
          </p:cNvSpPr>
          <p:nvPr>
            <p:ph type="title"/>
          </p:nvPr>
        </p:nvSpPr>
        <p:spPr/>
        <p:txBody>
          <a:bodyPr/>
          <a:lstStyle/>
          <a:p>
            <a:pPr algn="ctr"/>
            <a:r>
              <a:rPr lang="pl-PL" sz="2800" dirty="0"/>
              <a:t>Zgubiony element umundurowania podczas ćwiczenia</a:t>
            </a:r>
          </a:p>
        </p:txBody>
      </p:sp>
      <p:sp>
        <p:nvSpPr>
          <p:cNvPr id="3" name="Symbol zastępczy zawartości 2">
            <a:extLst>
              <a:ext uri="{FF2B5EF4-FFF2-40B4-BE49-F238E27FC236}">
                <a16:creationId xmlns:a16="http://schemas.microsoft.com/office/drawing/2014/main" id="{0427C8F6-F311-88CA-5804-278749F25744}"/>
              </a:ext>
            </a:extLst>
          </p:cNvPr>
          <p:cNvSpPr>
            <a:spLocks noGrp="1"/>
          </p:cNvSpPr>
          <p:nvPr>
            <p:ph idx="1"/>
          </p:nvPr>
        </p:nvSpPr>
        <p:spPr>
          <a:xfrm>
            <a:off x="0" y="1907962"/>
            <a:ext cx="12192000" cy="4950038"/>
          </a:xfrm>
        </p:spPr>
        <p:txBody>
          <a:bodyPr>
            <a:normAutofit/>
          </a:bodyPr>
          <a:lstStyle/>
          <a:p>
            <a:pPr marL="0" indent="0" algn="just">
              <a:buNone/>
            </a:pPr>
            <a:r>
              <a:rPr lang="pl-PL" sz="3200" dirty="0"/>
              <a:t>Jeżeli podczas wykonywania ćwiczenia wskutek zdarzenia losowego zawodnik zgubi cześć umundurowania: hełm, pas strażacki nie jest to błędem, chyba że zrobił to celowo. Traktowane jest to jako niezdyscyplinowanie, samowola zawodnika.</a:t>
            </a:r>
          </a:p>
        </p:txBody>
      </p:sp>
    </p:spTree>
    <p:extLst>
      <p:ext uri="{BB962C8B-B14F-4D97-AF65-F5344CB8AC3E}">
        <p14:creationId xmlns:p14="http://schemas.microsoft.com/office/powerpoint/2010/main" val="1188481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25B149-6BF3-FE9A-2D84-21657F0C6871}"/>
              </a:ext>
            </a:extLst>
          </p:cNvPr>
          <p:cNvSpPr>
            <a:spLocks noGrp="1"/>
          </p:cNvSpPr>
          <p:nvPr>
            <p:ph type="title"/>
          </p:nvPr>
        </p:nvSpPr>
        <p:spPr/>
        <p:txBody>
          <a:bodyPr/>
          <a:lstStyle/>
          <a:p>
            <a:pPr algn="ctr"/>
            <a:r>
              <a:rPr lang="pl-PL" dirty="0"/>
              <a:t>Odwołania</a:t>
            </a:r>
          </a:p>
        </p:txBody>
      </p:sp>
      <p:sp>
        <p:nvSpPr>
          <p:cNvPr id="3" name="Symbol zastępczy zawartości 2">
            <a:extLst>
              <a:ext uri="{FF2B5EF4-FFF2-40B4-BE49-F238E27FC236}">
                <a16:creationId xmlns:a16="http://schemas.microsoft.com/office/drawing/2014/main" id="{B7A8759D-1B0C-A98F-E645-89C3ED601445}"/>
              </a:ext>
            </a:extLst>
          </p:cNvPr>
          <p:cNvSpPr>
            <a:spLocks noGrp="1"/>
          </p:cNvSpPr>
          <p:nvPr>
            <p:ph idx="1"/>
          </p:nvPr>
        </p:nvSpPr>
        <p:spPr>
          <a:xfrm>
            <a:off x="0" y="999018"/>
            <a:ext cx="12192000" cy="3692738"/>
          </a:xfrm>
        </p:spPr>
        <p:txBody>
          <a:bodyPr/>
          <a:lstStyle/>
          <a:p>
            <a:pPr marL="0" indent="0" algn="just">
              <a:buNone/>
            </a:pPr>
            <a:r>
              <a:rPr lang="pl-PL" dirty="0"/>
              <a:t>Odwołania od decyzji sędziowskiej mogą być składane tylko na piśmie do sekretariatu zawodów.</a:t>
            </a:r>
          </a:p>
          <a:p>
            <a:pPr marL="0" indent="0" algn="just">
              <a:buNone/>
            </a:pPr>
            <a:r>
              <a:rPr lang="pl-PL" dirty="0"/>
              <a:t>Odwołania rozpatruje sędzia główny zawodów po wysłuchaniu kierownika toru, w razie potrzeby sędziego funkcyjnego. Czas na odwołanie wynosi 15 minut i liczy się od zakończenia ostatniej konkurencji jeśli zawody rozgrywane są w układzie dwóch konkurencji jedna po drugiej.</a:t>
            </a:r>
          </a:p>
        </p:txBody>
      </p:sp>
      <p:pic>
        <p:nvPicPr>
          <p:cNvPr id="5" name="Obraz 4">
            <a:extLst>
              <a:ext uri="{FF2B5EF4-FFF2-40B4-BE49-F238E27FC236}">
                <a16:creationId xmlns:a16="http://schemas.microsoft.com/office/drawing/2014/main" id="{9FB04C53-6AAE-EB28-F0EA-A1EB92CC9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042" y="3737498"/>
            <a:ext cx="4236179" cy="2576189"/>
          </a:xfrm>
          <a:prstGeom prst="rect">
            <a:avLst/>
          </a:prstGeom>
        </p:spPr>
      </p:pic>
    </p:spTree>
    <p:extLst>
      <p:ext uri="{BB962C8B-B14F-4D97-AF65-F5344CB8AC3E}">
        <p14:creationId xmlns:p14="http://schemas.microsoft.com/office/powerpoint/2010/main" val="480333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B07835-6791-23C2-728B-2E912CC36D39}"/>
              </a:ext>
            </a:extLst>
          </p:cNvPr>
          <p:cNvSpPr>
            <a:spLocks noGrp="1"/>
          </p:cNvSpPr>
          <p:nvPr>
            <p:ph type="title"/>
          </p:nvPr>
        </p:nvSpPr>
        <p:spPr>
          <a:xfrm>
            <a:off x="810001" y="905608"/>
            <a:ext cx="10571998" cy="970450"/>
          </a:xfrm>
        </p:spPr>
        <p:txBody>
          <a:bodyPr/>
          <a:lstStyle/>
          <a:p>
            <a:pPr algn="ctr"/>
            <a:r>
              <a:rPr lang="pl-PL" sz="9600" dirty="0"/>
              <a:t>Pytania?</a:t>
            </a:r>
            <a:endParaRPr lang="pl-PL" dirty="0"/>
          </a:p>
        </p:txBody>
      </p:sp>
      <p:pic>
        <p:nvPicPr>
          <p:cNvPr id="5" name="Symbol zastępczy zawartości 4">
            <a:extLst>
              <a:ext uri="{FF2B5EF4-FFF2-40B4-BE49-F238E27FC236}">
                <a16:creationId xmlns:a16="http://schemas.microsoft.com/office/drawing/2014/main" id="{32B8DA06-CBC9-39B4-9653-C521815C8BCC}"/>
              </a:ext>
            </a:extLst>
          </p:cNvPr>
          <p:cNvPicPr>
            <a:picLocks noGrp="1" noChangeAspect="1"/>
          </p:cNvPicPr>
          <p:nvPr>
            <p:ph idx="1"/>
          </p:nvPr>
        </p:nvPicPr>
        <p:blipFill>
          <a:blip r:embed="rId2"/>
          <a:stretch>
            <a:fillRect/>
          </a:stretch>
        </p:blipFill>
        <p:spPr>
          <a:xfrm>
            <a:off x="1293180" y="1872673"/>
            <a:ext cx="9605639" cy="4985327"/>
          </a:xfrm>
        </p:spPr>
      </p:pic>
    </p:spTree>
    <p:extLst>
      <p:ext uri="{BB962C8B-B14F-4D97-AF65-F5344CB8AC3E}">
        <p14:creationId xmlns:p14="http://schemas.microsoft.com/office/powerpoint/2010/main" val="164494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D9A2D6-3935-F1FB-A0A0-4D1DE943CC81}"/>
              </a:ext>
            </a:extLst>
          </p:cNvPr>
          <p:cNvSpPr>
            <a:spLocks noGrp="1"/>
          </p:cNvSpPr>
          <p:nvPr>
            <p:ph type="title"/>
          </p:nvPr>
        </p:nvSpPr>
        <p:spPr>
          <a:xfrm>
            <a:off x="810000" y="0"/>
            <a:ext cx="10571998" cy="970450"/>
          </a:xfrm>
        </p:spPr>
        <p:txBody>
          <a:bodyPr/>
          <a:lstStyle/>
          <a:p>
            <a:pPr algn="ctr"/>
            <a:r>
              <a:rPr lang="pl-PL" dirty="0"/>
              <a:t>Losowanie kolejności startów</a:t>
            </a:r>
          </a:p>
        </p:txBody>
      </p:sp>
      <p:sp>
        <p:nvSpPr>
          <p:cNvPr id="7" name="Symbol zastępczy zawartości 6">
            <a:extLst>
              <a:ext uri="{FF2B5EF4-FFF2-40B4-BE49-F238E27FC236}">
                <a16:creationId xmlns:a16="http://schemas.microsoft.com/office/drawing/2014/main" id="{24FFEABE-B053-CCE8-AAE2-A4CAE021060E}"/>
              </a:ext>
            </a:extLst>
          </p:cNvPr>
          <p:cNvSpPr>
            <a:spLocks noGrp="1"/>
          </p:cNvSpPr>
          <p:nvPr>
            <p:ph idx="1"/>
          </p:nvPr>
        </p:nvSpPr>
        <p:spPr>
          <a:xfrm>
            <a:off x="423456" y="1724523"/>
            <a:ext cx="5088047" cy="1897040"/>
          </a:xfrm>
        </p:spPr>
        <p:txBody>
          <a:bodyPr/>
          <a:lstStyle/>
          <a:p>
            <a:r>
              <a:rPr lang="pl-PL" dirty="0"/>
              <a:t>5 drużyny „C”</a:t>
            </a:r>
          </a:p>
          <a:p>
            <a:r>
              <a:rPr lang="pl-PL" dirty="0"/>
              <a:t>21 drużyn „A”</a:t>
            </a:r>
          </a:p>
        </p:txBody>
      </p:sp>
      <p:pic>
        <p:nvPicPr>
          <p:cNvPr id="8" name="Obraz 7">
            <a:extLst>
              <a:ext uri="{FF2B5EF4-FFF2-40B4-BE49-F238E27FC236}">
                <a16:creationId xmlns:a16="http://schemas.microsoft.com/office/drawing/2014/main" id="{62AA0E6A-32EE-4BA5-E51A-4CA4CE39762B}"/>
              </a:ext>
            </a:extLst>
          </p:cNvPr>
          <p:cNvPicPr>
            <a:picLocks noChangeAspect="1"/>
          </p:cNvPicPr>
          <p:nvPr/>
        </p:nvPicPr>
        <p:blipFill>
          <a:blip r:embed="rId2"/>
          <a:stretch>
            <a:fillRect/>
          </a:stretch>
        </p:blipFill>
        <p:spPr>
          <a:xfrm>
            <a:off x="2718336" y="970450"/>
            <a:ext cx="6755328" cy="5853150"/>
          </a:xfrm>
          <a:prstGeom prst="rect">
            <a:avLst/>
          </a:prstGeom>
        </p:spPr>
      </p:pic>
    </p:spTree>
    <p:extLst>
      <p:ext uri="{BB962C8B-B14F-4D97-AF65-F5344CB8AC3E}">
        <p14:creationId xmlns:p14="http://schemas.microsoft.com/office/powerpoint/2010/main" val="285147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8846BF-ACCB-1D95-A5BB-22BA9B659DFD}"/>
              </a:ext>
            </a:extLst>
          </p:cNvPr>
          <p:cNvSpPr>
            <a:spLocks noGrp="1"/>
          </p:cNvSpPr>
          <p:nvPr>
            <p:ph type="title"/>
          </p:nvPr>
        </p:nvSpPr>
        <p:spPr>
          <a:xfrm>
            <a:off x="810001" y="0"/>
            <a:ext cx="10571998" cy="828049"/>
          </a:xfrm>
        </p:spPr>
        <p:txBody>
          <a:bodyPr/>
          <a:lstStyle/>
          <a:p>
            <a:pPr algn="ctr"/>
            <a:r>
              <a:rPr lang="pl-PL" dirty="0"/>
              <a:t>Schemat miejsca zawodów</a:t>
            </a:r>
          </a:p>
        </p:txBody>
      </p:sp>
      <p:pic>
        <p:nvPicPr>
          <p:cNvPr id="5" name="Symbol zastępczy zawartości 4">
            <a:extLst>
              <a:ext uri="{FF2B5EF4-FFF2-40B4-BE49-F238E27FC236}">
                <a16:creationId xmlns:a16="http://schemas.microsoft.com/office/drawing/2014/main" id="{B2359BE9-1EED-9DF7-B3C9-15CC99D3244D}"/>
              </a:ext>
            </a:extLst>
          </p:cNvPr>
          <p:cNvPicPr>
            <a:picLocks noGrp="1" noChangeAspect="1"/>
          </p:cNvPicPr>
          <p:nvPr>
            <p:ph idx="1"/>
          </p:nvPr>
        </p:nvPicPr>
        <p:blipFill>
          <a:blip r:embed="rId2"/>
          <a:stretch>
            <a:fillRect/>
          </a:stretch>
        </p:blipFill>
        <p:spPr>
          <a:xfrm>
            <a:off x="-219" y="828047"/>
            <a:ext cx="12192000" cy="6029951"/>
          </a:xfrm>
        </p:spPr>
      </p:pic>
      <p:sp>
        <p:nvSpPr>
          <p:cNvPr id="6" name="Prostokąt 5">
            <a:extLst>
              <a:ext uri="{FF2B5EF4-FFF2-40B4-BE49-F238E27FC236}">
                <a16:creationId xmlns:a16="http://schemas.microsoft.com/office/drawing/2014/main" id="{6E62AC6B-A4A5-DE72-56E1-E24431D36B4D}"/>
              </a:ext>
            </a:extLst>
          </p:cNvPr>
          <p:cNvSpPr/>
          <p:nvPr/>
        </p:nvSpPr>
        <p:spPr>
          <a:xfrm rot="20542192">
            <a:off x="5665235" y="3669909"/>
            <a:ext cx="201592" cy="34622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a:extLst>
              <a:ext uri="{FF2B5EF4-FFF2-40B4-BE49-F238E27FC236}">
                <a16:creationId xmlns:a16="http://schemas.microsoft.com/office/drawing/2014/main" id="{4C5B94EF-08A5-BAA6-ADA9-DC0823986C21}"/>
              </a:ext>
            </a:extLst>
          </p:cNvPr>
          <p:cNvSpPr/>
          <p:nvPr/>
        </p:nvSpPr>
        <p:spPr>
          <a:xfrm rot="15029085">
            <a:off x="5925603" y="4573536"/>
            <a:ext cx="187170" cy="192016"/>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8">
            <a:extLst>
              <a:ext uri="{FF2B5EF4-FFF2-40B4-BE49-F238E27FC236}">
                <a16:creationId xmlns:a16="http://schemas.microsoft.com/office/drawing/2014/main" id="{F46A898D-4810-8A93-A129-BF2879FF5A21}"/>
              </a:ext>
            </a:extLst>
          </p:cNvPr>
          <p:cNvCxnSpPr>
            <a:cxnSpLocks/>
          </p:cNvCxnSpPr>
          <p:nvPr/>
        </p:nvCxnSpPr>
        <p:spPr>
          <a:xfrm flipV="1">
            <a:off x="5122416" y="4785064"/>
            <a:ext cx="643615" cy="2130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Łącznik prosty 11">
            <a:extLst>
              <a:ext uri="{FF2B5EF4-FFF2-40B4-BE49-F238E27FC236}">
                <a16:creationId xmlns:a16="http://schemas.microsoft.com/office/drawing/2014/main" id="{86BCE6F1-FEDB-4496-6CF7-DB9314E3D056}"/>
              </a:ext>
            </a:extLst>
          </p:cNvPr>
          <p:cNvCxnSpPr>
            <a:cxnSpLocks/>
          </p:cNvCxnSpPr>
          <p:nvPr/>
        </p:nvCxnSpPr>
        <p:spPr>
          <a:xfrm>
            <a:off x="5444223" y="4891596"/>
            <a:ext cx="77688" cy="1953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Łącznik prosty 13">
            <a:extLst>
              <a:ext uri="{FF2B5EF4-FFF2-40B4-BE49-F238E27FC236}">
                <a16:creationId xmlns:a16="http://schemas.microsoft.com/office/drawing/2014/main" id="{F5B8969C-DAE1-35C0-3060-1F66E147ABE9}"/>
              </a:ext>
            </a:extLst>
          </p:cNvPr>
          <p:cNvCxnSpPr>
            <a:cxnSpLocks/>
          </p:cNvCxnSpPr>
          <p:nvPr/>
        </p:nvCxnSpPr>
        <p:spPr>
          <a:xfrm>
            <a:off x="5766030" y="4793941"/>
            <a:ext cx="77688" cy="1953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Łącznik prosty 14">
            <a:extLst>
              <a:ext uri="{FF2B5EF4-FFF2-40B4-BE49-F238E27FC236}">
                <a16:creationId xmlns:a16="http://schemas.microsoft.com/office/drawing/2014/main" id="{CC4F5509-025A-B3B9-812D-31286D795B3B}"/>
              </a:ext>
            </a:extLst>
          </p:cNvPr>
          <p:cNvCxnSpPr>
            <a:cxnSpLocks/>
          </p:cNvCxnSpPr>
          <p:nvPr/>
        </p:nvCxnSpPr>
        <p:spPr>
          <a:xfrm>
            <a:off x="5122416" y="4998128"/>
            <a:ext cx="77688" cy="1953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rostokąt 15">
            <a:extLst>
              <a:ext uri="{FF2B5EF4-FFF2-40B4-BE49-F238E27FC236}">
                <a16:creationId xmlns:a16="http://schemas.microsoft.com/office/drawing/2014/main" id="{A65F8BD8-3AC6-2C17-D270-3A1549146079}"/>
              </a:ext>
            </a:extLst>
          </p:cNvPr>
          <p:cNvSpPr/>
          <p:nvPr/>
        </p:nvSpPr>
        <p:spPr>
          <a:xfrm rot="20481971">
            <a:off x="4637717" y="2779389"/>
            <a:ext cx="452761" cy="21272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16">
            <a:extLst>
              <a:ext uri="{FF2B5EF4-FFF2-40B4-BE49-F238E27FC236}">
                <a16:creationId xmlns:a16="http://schemas.microsoft.com/office/drawing/2014/main" id="{B273D877-27B5-4D66-1BE7-28F87CA0403E}"/>
              </a:ext>
            </a:extLst>
          </p:cNvPr>
          <p:cNvSpPr/>
          <p:nvPr/>
        </p:nvSpPr>
        <p:spPr>
          <a:xfrm rot="20481971">
            <a:off x="5062973" y="2641219"/>
            <a:ext cx="452761" cy="21272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ole tekstowe 17">
            <a:extLst>
              <a:ext uri="{FF2B5EF4-FFF2-40B4-BE49-F238E27FC236}">
                <a16:creationId xmlns:a16="http://schemas.microsoft.com/office/drawing/2014/main" id="{F2769774-6FA0-007B-1B79-75D6A176A596}"/>
              </a:ext>
            </a:extLst>
          </p:cNvPr>
          <p:cNvSpPr txBox="1"/>
          <p:nvPr/>
        </p:nvSpPr>
        <p:spPr>
          <a:xfrm rot="20422478">
            <a:off x="4884818" y="3013694"/>
            <a:ext cx="465044" cy="215444"/>
          </a:xfrm>
          <a:prstGeom prst="rect">
            <a:avLst/>
          </a:prstGeom>
          <a:noFill/>
        </p:spPr>
        <p:txBody>
          <a:bodyPr wrap="square" rtlCol="0">
            <a:spAutoFit/>
          </a:bodyPr>
          <a:lstStyle/>
          <a:p>
            <a:r>
              <a:rPr lang="pl-PL" sz="800" b="1" dirty="0"/>
              <a:t>TOR 1</a:t>
            </a:r>
          </a:p>
        </p:txBody>
      </p:sp>
      <p:sp>
        <p:nvSpPr>
          <p:cNvPr id="19" name="pole tekstowe 18">
            <a:extLst>
              <a:ext uri="{FF2B5EF4-FFF2-40B4-BE49-F238E27FC236}">
                <a16:creationId xmlns:a16="http://schemas.microsoft.com/office/drawing/2014/main" id="{7B3BE25C-9758-F37E-CC71-06A5F0A27ED6}"/>
              </a:ext>
            </a:extLst>
          </p:cNvPr>
          <p:cNvSpPr txBox="1"/>
          <p:nvPr/>
        </p:nvSpPr>
        <p:spPr>
          <a:xfrm rot="20611077">
            <a:off x="4431659" y="3159161"/>
            <a:ext cx="465044" cy="215444"/>
          </a:xfrm>
          <a:prstGeom prst="rect">
            <a:avLst/>
          </a:prstGeom>
          <a:noFill/>
        </p:spPr>
        <p:txBody>
          <a:bodyPr wrap="square" rtlCol="0">
            <a:spAutoFit/>
          </a:bodyPr>
          <a:lstStyle/>
          <a:p>
            <a:r>
              <a:rPr lang="pl-PL" sz="800" b="1" dirty="0"/>
              <a:t>TOR 2</a:t>
            </a:r>
          </a:p>
        </p:txBody>
      </p:sp>
      <p:cxnSp>
        <p:nvCxnSpPr>
          <p:cNvPr id="27" name="Łącznik prosty 26">
            <a:extLst>
              <a:ext uri="{FF2B5EF4-FFF2-40B4-BE49-F238E27FC236}">
                <a16:creationId xmlns:a16="http://schemas.microsoft.com/office/drawing/2014/main" id="{96DAF3B5-EC3C-C6B3-D7D4-0D53C40C7FA2}"/>
              </a:ext>
            </a:extLst>
          </p:cNvPr>
          <p:cNvCxnSpPr>
            <a:cxnSpLocks/>
          </p:cNvCxnSpPr>
          <p:nvPr/>
        </p:nvCxnSpPr>
        <p:spPr>
          <a:xfrm flipV="1">
            <a:off x="5521911" y="2587557"/>
            <a:ext cx="321807" cy="102377"/>
          </a:xfrm>
          <a:prstGeom prst="line">
            <a:avLst/>
          </a:prstGeom>
        </p:spPr>
        <p:style>
          <a:lnRef idx="1">
            <a:schemeClr val="dk1"/>
          </a:lnRef>
          <a:fillRef idx="0">
            <a:schemeClr val="dk1"/>
          </a:fillRef>
          <a:effectRef idx="0">
            <a:schemeClr val="dk1"/>
          </a:effectRef>
          <a:fontRef idx="minor">
            <a:schemeClr val="tx1"/>
          </a:fontRef>
        </p:style>
      </p:cxnSp>
      <p:cxnSp>
        <p:nvCxnSpPr>
          <p:cNvPr id="30" name="Łącznik prosty 29">
            <a:extLst>
              <a:ext uri="{FF2B5EF4-FFF2-40B4-BE49-F238E27FC236}">
                <a16:creationId xmlns:a16="http://schemas.microsoft.com/office/drawing/2014/main" id="{C7627788-837F-4DB3-29D5-F931245DB568}"/>
              </a:ext>
            </a:extLst>
          </p:cNvPr>
          <p:cNvCxnSpPr>
            <a:cxnSpLocks/>
          </p:cNvCxnSpPr>
          <p:nvPr/>
        </p:nvCxnSpPr>
        <p:spPr>
          <a:xfrm flipV="1">
            <a:off x="6168056" y="4433781"/>
            <a:ext cx="321807" cy="102377"/>
          </a:xfrm>
          <a:prstGeom prst="line">
            <a:avLst/>
          </a:prstGeom>
        </p:spPr>
        <p:style>
          <a:lnRef idx="1">
            <a:schemeClr val="dk1"/>
          </a:lnRef>
          <a:fillRef idx="0">
            <a:schemeClr val="dk1"/>
          </a:fillRef>
          <a:effectRef idx="0">
            <a:schemeClr val="dk1"/>
          </a:effectRef>
          <a:fontRef idx="minor">
            <a:schemeClr val="tx1"/>
          </a:fontRef>
        </p:style>
      </p:cxnSp>
      <p:sp>
        <p:nvSpPr>
          <p:cNvPr id="31" name="pole tekstowe 30">
            <a:extLst>
              <a:ext uri="{FF2B5EF4-FFF2-40B4-BE49-F238E27FC236}">
                <a16:creationId xmlns:a16="http://schemas.microsoft.com/office/drawing/2014/main" id="{444C77F6-1BE1-37A7-597B-063CF02A7F1D}"/>
              </a:ext>
            </a:extLst>
          </p:cNvPr>
          <p:cNvSpPr txBox="1"/>
          <p:nvPr/>
        </p:nvSpPr>
        <p:spPr>
          <a:xfrm rot="20422478">
            <a:off x="5533508" y="2586064"/>
            <a:ext cx="465044" cy="215444"/>
          </a:xfrm>
          <a:prstGeom prst="rect">
            <a:avLst/>
          </a:prstGeom>
          <a:noFill/>
        </p:spPr>
        <p:txBody>
          <a:bodyPr wrap="square" rtlCol="0">
            <a:spAutoFit/>
          </a:bodyPr>
          <a:lstStyle/>
          <a:p>
            <a:r>
              <a:rPr lang="pl-PL" sz="800" b="1" dirty="0"/>
              <a:t>START</a:t>
            </a:r>
          </a:p>
        </p:txBody>
      </p:sp>
      <p:sp>
        <p:nvSpPr>
          <p:cNvPr id="32" name="pole tekstowe 31">
            <a:extLst>
              <a:ext uri="{FF2B5EF4-FFF2-40B4-BE49-F238E27FC236}">
                <a16:creationId xmlns:a16="http://schemas.microsoft.com/office/drawing/2014/main" id="{A5D83C11-C83C-5F96-C341-FCF5D9592EB8}"/>
              </a:ext>
            </a:extLst>
          </p:cNvPr>
          <p:cNvSpPr txBox="1"/>
          <p:nvPr/>
        </p:nvSpPr>
        <p:spPr>
          <a:xfrm rot="20422478">
            <a:off x="6159082" y="4428436"/>
            <a:ext cx="465044" cy="215444"/>
          </a:xfrm>
          <a:prstGeom prst="rect">
            <a:avLst/>
          </a:prstGeom>
          <a:noFill/>
        </p:spPr>
        <p:txBody>
          <a:bodyPr wrap="square" rtlCol="0">
            <a:spAutoFit/>
          </a:bodyPr>
          <a:lstStyle/>
          <a:p>
            <a:r>
              <a:rPr lang="pl-PL" sz="800" b="1" dirty="0"/>
              <a:t>META</a:t>
            </a:r>
          </a:p>
        </p:txBody>
      </p:sp>
      <p:sp>
        <p:nvSpPr>
          <p:cNvPr id="34" name="pole tekstowe 33">
            <a:extLst>
              <a:ext uri="{FF2B5EF4-FFF2-40B4-BE49-F238E27FC236}">
                <a16:creationId xmlns:a16="http://schemas.microsoft.com/office/drawing/2014/main" id="{B295BA13-010C-53EE-6EAB-4EEB133A22B6}"/>
              </a:ext>
            </a:extLst>
          </p:cNvPr>
          <p:cNvSpPr txBox="1"/>
          <p:nvPr/>
        </p:nvSpPr>
        <p:spPr>
          <a:xfrm rot="20422478">
            <a:off x="5723588" y="4672689"/>
            <a:ext cx="772233" cy="215444"/>
          </a:xfrm>
          <a:prstGeom prst="rect">
            <a:avLst/>
          </a:prstGeom>
          <a:noFill/>
        </p:spPr>
        <p:txBody>
          <a:bodyPr wrap="square" rtlCol="0">
            <a:spAutoFit/>
          </a:bodyPr>
          <a:lstStyle/>
          <a:p>
            <a:r>
              <a:rPr lang="pl-PL" sz="800" b="1" dirty="0"/>
              <a:t>Weryfikacja</a:t>
            </a:r>
          </a:p>
        </p:txBody>
      </p:sp>
      <p:sp>
        <p:nvSpPr>
          <p:cNvPr id="35" name="Prostokąt 34">
            <a:extLst>
              <a:ext uri="{FF2B5EF4-FFF2-40B4-BE49-F238E27FC236}">
                <a16:creationId xmlns:a16="http://schemas.microsoft.com/office/drawing/2014/main" id="{414CFC73-7084-A161-0DB0-32BBB7E3360F}"/>
              </a:ext>
            </a:extLst>
          </p:cNvPr>
          <p:cNvSpPr/>
          <p:nvPr/>
        </p:nvSpPr>
        <p:spPr>
          <a:xfrm rot="20542192">
            <a:off x="3661717" y="3480681"/>
            <a:ext cx="242025" cy="662826"/>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ole tekstowe 35">
            <a:extLst>
              <a:ext uri="{FF2B5EF4-FFF2-40B4-BE49-F238E27FC236}">
                <a16:creationId xmlns:a16="http://schemas.microsoft.com/office/drawing/2014/main" id="{2EA28FB8-1E99-76D4-23F5-2471A74F315E}"/>
              </a:ext>
            </a:extLst>
          </p:cNvPr>
          <p:cNvSpPr txBox="1"/>
          <p:nvPr/>
        </p:nvSpPr>
        <p:spPr>
          <a:xfrm>
            <a:off x="3619528" y="3711919"/>
            <a:ext cx="839983" cy="215444"/>
          </a:xfrm>
          <a:prstGeom prst="rect">
            <a:avLst/>
          </a:prstGeom>
          <a:noFill/>
        </p:spPr>
        <p:txBody>
          <a:bodyPr wrap="square" rtlCol="0">
            <a:spAutoFit/>
          </a:bodyPr>
          <a:lstStyle/>
          <a:p>
            <a:r>
              <a:rPr lang="pl-PL" sz="800" b="1" dirty="0"/>
              <a:t>VIP</a:t>
            </a:r>
          </a:p>
        </p:txBody>
      </p:sp>
      <p:sp>
        <p:nvSpPr>
          <p:cNvPr id="39" name="Prostokąt 38">
            <a:extLst>
              <a:ext uri="{FF2B5EF4-FFF2-40B4-BE49-F238E27FC236}">
                <a16:creationId xmlns:a16="http://schemas.microsoft.com/office/drawing/2014/main" id="{A02213EC-1789-DB8C-F11E-80BD675F7543}"/>
              </a:ext>
            </a:extLst>
          </p:cNvPr>
          <p:cNvSpPr/>
          <p:nvPr/>
        </p:nvSpPr>
        <p:spPr>
          <a:xfrm rot="20542192">
            <a:off x="2765628" y="3521771"/>
            <a:ext cx="582458" cy="843617"/>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ole tekstowe 39">
            <a:extLst>
              <a:ext uri="{FF2B5EF4-FFF2-40B4-BE49-F238E27FC236}">
                <a16:creationId xmlns:a16="http://schemas.microsoft.com/office/drawing/2014/main" id="{C8047011-12DE-1C76-B15E-7C43948B49D3}"/>
              </a:ext>
            </a:extLst>
          </p:cNvPr>
          <p:cNvSpPr txBox="1"/>
          <p:nvPr/>
        </p:nvSpPr>
        <p:spPr>
          <a:xfrm>
            <a:off x="2793660" y="3823092"/>
            <a:ext cx="549532" cy="215444"/>
          </a:xfrm>
          <a:prstGeom prst="rect">
            <a:avLst/>
          </a:prstGeom>
          <a:noFill/>
        </p:spPr>
        <p:txBody>
          <a:bodyPr wrap="square" rtlCol="0">
            <a:spAutoFit/>
          </a:bodyPr>
          <a:lstStyle/>
          <a:p>
            <a:r>
              <a:rPr lang="pl-PL" sz="800" b="1" dirty="0"/>
              <a:t>POSIŁKI</a:t>
            </a:r>
          </a:p>
        </p:txBody>
      </p:sp>
      <p:sp>
        <p:nvSpPr>
          <p:cNvPr id="43" name="pole tekstowe 42">
            <a:extLst>
              <a:ext uri="{FF2B5EF4-FFF2-40B4-BE49-F238E27FC236}">
                <a16:creationId xmlns:a16="http://schemas.microsoft.com/office/drawing/2014/main" id="{D4DCCF80-B0B9-EB1E-BD58-43EB17889C09}"/>
              </a:ext>
            </a:extLst>
          </p:cNvPr>
          <p:cNvSpPr txBox="1"/>
          <p:nvPr/>
        </p:nvSpPr>
        <p:spPr>
          <a:xfrm>
            <a:off x="5430125" y="3481175"/>
            <a:ext cx="827185" cy="215444"/>
          </a:xfrm>
          <a:prstGeom prst="rect">
            <a:avLst/>
          </a:prstGeom>
          <a:noFill/>
        </p:spPr>
        <p:txBody>
          <a:bodyPr wrap="square" rtlCol="0">
            <a:spAutoFit/>
          </a:bodyPr>
          <a:lstStyle/>
          <a:p>
            <a:r>
              <a:rPr lang="pl-PL" sz="800" b="1" dirty="0"/>
              <a:t>SEKRETARIAT</a:t>
            </a:r>
          </a:p>
        </p:txBody>
      </p:sp>
      <p:sp>
        <p:nvSpPr>
          <p:cNvPr id="44" name="pole tekstowe 43">
            <a:extLst>
              <a:ext uri="{FF2B5EF4-FFF2-40B4-BE49-F238E27FC236}">
                <a16:creationId xmlns:a16="http://schemas.microsoft.com/office/drawing/2014/main" id="{C12F3A0B-B5CD-50F5-39ED-D2F86EE75F56}"/>
              </a:ext>
            </a:extLst>
          </p:cNvPr>
          <p:cNvSpPr txBox="1"/>
          <p:nvPr/>
        </p:nvSpPr>
        <p:spPr>
          <a:xfrm rot="20458422">
            <a:off x="5003085" y="5048442"/>
            <a:ext cx="1120179" cy="215444"/>
          </a:xfrm>
          <a:prstGeom prst="rect">
            <a:avLst/>
          </a:prstGeom>
          <a:noFill/>
        </p:spPr>
        <p:txBody>
          <a:bodyPr wrap="square" rtlCol="0">
            <a:spAutoFit/>
          </a:bodyPr>
          <a:lstStyle/>
          <a:p>
            <a:r>
              <a:rPr lang="pl-PL" sz="800" b="1" dirty="0"/>
              <a:t>Pola</a:t>
            </a:r>
            <a:r>
              <a:rPr lang="pl-PL" sz="800" dirty="0"/>
              <a:t> </a:t>
            </a:r>
            <a:r>
              <a:rPr lang="pl-PL" sz="800" b="1" dirty="0"/>
              <a:t>przygotowań</a:t>
            </a:r>
          </a:p>
        </p:txBody>
      </p:sp>
      <p:sp>
        <p:nvSpPr>
          <p:cNvPr id="46" name="Dowolny kształt: kształt 45">
            <a:extLst>
              <a:ext uri="{FF2B5EF4-FFF2-40B4-BE49-F238E27FC236}">
                <a16:creationId xmlns:a16="http://schemas.microsoft.com/office/drawing/2014/main" id="{65195B94-12F5-02B1-9C32-39E6D027BB44}"/>
              </a:ext>
            </a:extLst>
          </p:cNvPr>
          <p:cNvSpPr/>
          <p:nvPr/>
        </p:nvSpPr>
        <p:spPr>
          <a:xfrm>
            <a:off x="3847723" y="1837852"/>
            <a:ext cx="2438016" cy="3748135"/>
          </a:xfrm>
          <a:custGeom>
            <a:avLst/>
            <a:gdLst>
              <a:gd name="connsiteX0" fmla="*/ 1693172 w 2384362"/>
              <a:gd name="connsiteY0" fmla="*/ 806123 h 3704073"/>
              <a:gd name="connsiteX1" fmla="*/ 1403461 w 2384362"/>
              <a:gd name="connsiteY1" fmla="*/ 226701 h 3704073"/>
              <a:gd name="connsiteX2" fmla="*/ 905521 w 2384362"/>
              <a:gd name="connsiteY2" fmla="*/ 18471 h 3704073"/>
              <a:gd name="connsiteX3" fmla="*/ 697291 w 2384362"/>
              <a:gd name="connsiteY3" fmla="*/ 18471 h 3704073"/>
              <a:gd name="connsiteX4" fmla="*/ 389473 w 2384362"/>
              <a:gd name="connsiteY4" fmla="*/ 90899 h 3704073"/>
              <a:gd name="connsiteX5" fmla="*/ 145030 w 2384362"/>
              <a:gd name="connsiteY5" fmla="*/ 380610 h 3704073"/>
              <a:gd name="connsiteX6" fmla="*/ 174 w 2384362"/>
              <a:gd name="connsiteY6" fmla="*/ 769909 h 3704073"/>
              <a:gd name="connsiteX7" fmla="*/ 172190 w 2384362"/>
              <a:gd name="connsiteY7" fmla="*/ 1376491 h 3704073"/>
              <a:gd name="connsiteX8" fmla="*/ 552435 w 2384362"/>
              <a:gd name="connsiteY8" fmla="*/ 2553442 h 3704073"/>
              <a:gd name="connsiteX9" fmla="*/ 824039 w 2384362"/>
              <a:gd name="connsiteY9" fmla="*/ 3268665 h 3704073"/>
              <a:gd name="connsiteX10" fmla="*/ 1149964 w 2384362"/>
              <a:gd name="connsiteY10" fmla="*/ 3594590 h 3704073"/>
              <a:gd name="connsiteX11" fmla="*/ 1584531 w 2384362"/>
              <a:gd name="connsiteY11" fmla="*/ 3703232 h 3704073"/>
              <a:gd name="connsiteX12" fmla="*/ 2028150 w 2384362"/>
              <a:gd name="connsiteY12" fmla="*/ 3549323 h 3704073"/>
              <a:gd name="connsiteX13" fmla="*/ 2317861 w 2384362"/>
              <a:gd name="connsiteY13" fmla="*/ 3205291 h 3704073"/>
              <a:gd name="connsiteX14" fmla="*/ 2326915 w 2384362"/>
              <a:gd name="connsiteY14" fmla="*/ 2680190 h 3704073"/>
              <a:gd name="connsiteX15" fmla="*/ 1693172 w 2384362"/>
              <a:gd name="connsiteY15" fmla="*/ 806123 h 370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84362" h="3704073">
                <a:moveTo>
                  <a:pt x="1693172" y="806123"/>
                </a:moveTo>
                <a:cubicBezTo>
                  <a:pt x="1539263" y="397208"/>
                  <a:pt x="1534736" y="357976"/>
                  <a:pt x="1403461" y="226701"/>
                </a:cubicBezTo>
                <a:cubicBezTo>
                  <a:pt x="1272186" y="95426"/>
                  <a:pt x="1023216" y="53176"/>
                  <a:pt x="905521" y="18471"/>
                </a:cubicBezTo>
                <a:cubicBezTo>
                  <a:pt x="787826" y="-16234"/>
                  <a:pt x="783299" y="6400"/>
                  <a:pt x="697291" y="18471"/>
                </a:cubicBezTo>
                <a:cubicBezTo>
                  <a:pt x="611283" y="30542"/>
                  <a:pt x="481516" y="30542"/>
                  <a:pt x="389473" y="90899"/>
                </a:cubicBezTo>
                <a:cubicBezTo>
                  <a:pt x="297429" y="151255"/>
                  <a:pt x="209913" y="267442"/>
                  <a:pt x="145030" y="380610"/>
                </a:cubicBezTo>
                <a:cubicBezTo>
                  <a:pt x="80147" y="493778"/>
                  <a:pt x="-4353" y="603929"/>
                  <a:pt x="174" y="769909"/>
                </a:cubicBezTo>
                <a:cubicBezTo>
                  <a:pt x="4701" y="935889"/>
                  <a:pt x="80146" y="1079236"/>
                  <a:pt x="172190" y="1376491"/>
                </a:cubicBezTo>
                <a:cubicBezTo>
                  <a:pt x="264233" y="1673747"/>
                  <a:pt x="443794" y="2238080"/>
                  <a:pt x="552435" y="2553442"/>
                </a:cubicBezTo>
                <a:cubicBezTo>
                  <a:pt x="661076" y="2868804"/>
                  <a:pt x="724451" y="3095140"/>
                  <a:pt x="824039" y="3268665"/>
                </a:cubicBezTo>
                <a:cubicBezTo>
                  <a:pt x="923627" y="3442190"/>
                  <a:pt x="1023215" y="3522162"/>
                  <a:pt x="1149964" y="3594590"/>
                </a:cubicBezTo>
                <a:cubicBezTo>
                  <a:pt x="1276713" y="3667018"/>
                  <a:pt x="1438167" y="3710777"/>
                  <a:pt x="1584531" y="3703232"/>
                </a:cubicBezTo>
                <a:cubicBezTo>
                  <a:pt x="1730895" y="3695687"/>
                  <a:pt x="1905928" y="3632313"/>
                  <a:pt x="2028150" y="3549323"/>
                </a:cubicBezTo>
                <a:cubicBezTo>
                  <a:pt x="2150372" y="3466333"/>
                  <a:pt x="2268067" y="3350147"/>
                  <a:pt x="2317861" y="3205291"/>
                </a:cubicBezTo>
                <a:cubicBezTo>
                  <a:pt x="2367655" y="3060435"/>
                  <a:pt x="2434048" y="3083069"/>
                  <a:pt x="2326915" y="2680190"/>
                </a:cubicBezTo>
                <a:cubicBezTo>
                  <a:pt x="2219782" y="2277311"/>
                  <a:pt x="1847081" y="1215038"/>
                  <a:pt x="1693172" y="806123"/>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1" name="Łącznik prosty ze strzałką 20">
            <a:extLst>
              <a:ext uri="{FF2B5EF4-FFF2-40B4-BE49-F238E27FC236}">
                <a16:creationId xmlns:a16="http://schemas.microsoft.com/office/drawing/2014/main" id="{310F5C3E-9228-90A4-DC9E-3CBA2779B545}"/>
              </a:ext>
            </a:extLst>
          </p:cNvPr>
          <p:cNvCxnSpPr>
            <a:cxnSpLocks/>
          </p:cNvCxnSpPr>
          <p:nvPr/>
        </p:nvCxnSpPr>
        <p:spPr>
          <a:xfrm flipH="1">
            <a:off x="5914525" y="4260484"/>
            <a:ext cx="516901" cy="167727"/>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067E2C0B-4E7B-60FC-3FA9-261AC8DAFDD0}"/>
              </a:ext>
            </a:extLst>
          </p:cNvPr>
          <p:cNvSpPr txBox="1"/>
          <p:nvPr/>
        </p:nvSpPr>
        <p:spPr>
          <a:xfrm rot="20422478">
            <a:off x="5565240" y="2260179"/>
            <a:ext cx="465044" cy="215444"/>
          </a:xfrm>
          <a:prstGeom prst="rect">
            <a:avLst/>
          </a:prstGeom>
          <a:noFill/>
        </p:spPr>
        <p:txBody>
          <a:bodyPr wrap="square" rtlCol="0">
            <a:spAutoFit/>
          </a:bodyPr>
          <a:lstStyle/>
          <a:p>
            <a:r>
              <a:rPr lang="pl-PL" sz="800" b="1" dirty="0"/>
              <a:t>TOR 1</a:t>
            </a:r>
          </a:p>
        </p:txBody>
      </p:sp>
      <p:sp>
        <p:nvSpPr>
          <p:cNvPr id="4" name="pole tekstowe 3">
            <a:extLst>
              <a:ext uri="{FF2B5EF4-FFF2-40B4-BE49-F238E27FC236}">
                <a16:creationId xmlns:a16="http://schemas.microsoft.com/office/drawing/2014/main" id="{EE37FF40-BDC2-E3FF-B539-C8E21D25C6CC}"/>
              </a:ext>
            </a:extLst>
          </p:cNvPr>
          <p:cNvSpPr txBox="1"/>
          <p:nvPr/>
        </p:nvSpPr>
        <p:spPr>
          <a:xfrm rot="20611077">
            <a:off x="5238866" y="2370430"/>
            <a:ext cx="465044" cy="215444"/>
          </a:xfrm>
          <a:prstGeom prst="rect">
            <a:avLst/>
          </a:prstGeom>
          <a:noFill/>
        </p:spPr>
        <p:txBody>
          <a:bodyPr wrap="square" rtlCol="0">
            <a:spAutoFit/>
          </a:bodyPr>
          <a:lstStyle/>
          <a:p>
            <a:r>
              <a:rPr lang="pl-PL" sz="800" b="1" dirty="0"/>
              <a:t>TOR 2</a:t>
            </a:r>
          </a:p>
        </p:txBody>
      </p:sp>
      <p:cxnSp>
        <p:nvCxnSpPr>
          <p:cNvPr id="13" name="Łącznik prosty 12">
            <a:extLst>
              <a:ext uri="{FF2B5EF4-FFF2-40B4-BE49-F238E27FC236}">
                <a16:creationId xmlns:a16="http://schemas.microsoft.com/office/drawing/2014/main" id="{CFC550EF-7AA3-2D45-7B1D-DD47F8B44821}"/>
              </a:ext>
            </a:extLst>
          </p:cNvPr>
          <p:cNvCxnSpPr>
            <a:cxnSpLocks/>
          </p:cNvCxnSpPr>
          <p:nvPr/>
        </p:nvCxnSpPr>
        <p:spPr>
          <a:xfrm>
            <a:off x="5508733" y="2093513"/>
            <a:ext cx="192686" cy="515538"/>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356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FF00CA-CC21-05D3-20A0-AC72819A6E28}"/>
              </a:ext>
            </a:extLst>
          </p:cNvPr>
          <p:cNvSpPr>
            <a:spLocks noGrp="1"/>
          </p:cNvSpPr>
          <p:nvPr>
            <p:ph type="title"/>
          </p:nvPr>
        </p:nvSpPr>
        <p:spPr/>
        <p:txBody>
          <a:bodyPr/>
          <a:lstStyle/>
          <a:p>
            <a:pPr algn="ctr"/>
            <a:r>
              <a:rPr lang="pl-PL" dirty="0"/>
              <a:t>Weryfikacja drużyn</a:t>
            </a:r>
          </a:p>
        </p:txBody>
      </p:sp>
      <p:sp>
        <p:nvSpPr>
          <p:cNvPr id="3" name="Symbol zastępczy zawartości 2">
            <a:extLst>
              <a:ext uri="{FF2B5EF4-FFF2-40B4-BE49-F238E27FC236}">
                <a16:creationId xmlns:a16="http://schemas.microsoft.com/office/drawing/2014/main" id="{CFAF99F1-DAF7-C4ED-550D-264029522697}"/>
              </a:ext>
            </a:extLst>
          </p:cNvPr>
          <p:cNvSpPr>
            <a:spLocks noGrp="1"/>
          </p:cNvSpPr>
          <p:nvPr>
            <p:ph idx="1"/>
          </p:nvPr>
        </p:nvSpPr>
        <p:spPr/>
        <p:txBody>
          <a:bodyPr>
            <a:normAutofit/>
          </a:bodyPr>
          <a:lstStyle/>
          <a:p>
            <a:pPr marL="0" indent="0" algn="just">
              <a:buNone/>
            </a:pPr>
            <a:r>
              <a:rPr lang="pl-PL" sz="2400" dirty="0"/>
              <a:t>Sędziowie na podstawie arkusza zgłoszenia drużyny (zał. nr 1) oraz </a:t>
            </a:r>
            <a:r>
              <a:rPr lang="pl-PL" sz="2400" b="1" u="sng" dirty="0"/>
              <a:t>dokumentu tożsamości ze zdjęciem</a:t>
            </a:r>
            <a:r>
              <a:rPr lang="pl-PL" sz="2400" dirty="0"/>
              <a:t> dokonują przed konkurencją weryfikacji zawodników, umundurowania, oznakowania (ćwiczenie bojowe) oraz sprzętu wykorzystanego w danej konkurencji. </a:t>
            </a:r>
          </a:p>
          <a:p>
            <a:pPr marL="0" indent="0" algn="just">
              <a:buNone/>
            </a:pPr>
            <a:endParaRPr lang="pl-PL" sz="2400" dirty="0"/>
          </a:p>
          <a:p>
            <a:pPr marL="0" indent="0" algn="just">
              <a:buNone/>
            </a:pPr>
            <a:r>
              <a:rPr lang="pl-PL" sz="2400" b="1" dirty="0"/>
              <a:t>Wszystkie zgody rodziców dla zawodników w wieku 16-18 lat należy przekazać razem z arkuszem zgłoszeniowym w sekretariacie zawodów przed rozpoczęciem zawodów. </a:t>
            </a:r>
          </a:p>
        </p:txBody>
      </p:sp>
    </p:spTree>
    <p:extLst>
      <p:ext uri="{BB962C8B-B14F-4D97-AF65-F5344CB8AC3E}">
        <p14:creationId xmlns:p14="http://schemas.microsoft.com/office/powerpoint/2010/main" val="307860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BB09D7-CCB0-559B-FC2B-0FF312E12810}"/>
              </a:ext>
            </a:extLst>
          </p:cNvPr>
          <p:cNvSpPr>
            <a:spLocks noGrp="1"/>
          </p:cNvSpPr>
          <p:nvPr>
            <p:ph type="title"/>
          </p:nvPr>
        </p:nvSpPr>
        <p:spPr/>
        <p:txBody>
          <a:bodyPr/>
          <a:lstStyle/>
          <a:p>
            <a:pPr algn="ctr"/>
            <a:r>
              <a:rPr lang="pl-PL" dirty="0"/>
              <a:t>Umundurowanie zawodników</a:t>
            </a:r>
          </a:p>
        </p:txBody>
      </p:sp>
      <p:sp>
        <p:nvSpPr>
          <p:cNvPr id="3" name="Symbol zastępczy zawartości 2">
            <a:extLst>
              <a:ext uri="{FF2B5EF4-FFF2-40B4-BE49-F238E27FC236}">
                <a16:creationId xmlns:a16="http://schemas.microsoft.com/office/drawing/2014/main" id="{A77F64B9-9BCC-F41D-BABC-85188667D489}"/>
              </a:ext>
            </a:extLst>
          </p:cNvPr>
          <p:cNvSpPr>
            <a:spLocks noGrp="1"/>
          </p:cNvSpPr>
          <p:nvPr>
            <p:ph idx="1"/>
          </p:nvPr>
        </p:nvSpPr>
        <p:spPr>
          <a:xfrm>
            <a:off x="674727" y="2128239"/>
            <a:ext cx="10554574" cy="3636511"/>
          </a:xfrm>
        </p:spPr>
        <p:txBody>
          <a:bodyPr>
            <a:normAutofit fontScale="92500" lnSpcReduction="10000"/>
          </a:bodyPr>
          <a:lstStyle/>
          <a:p>
            <a:pPr algn="just"/>
            <a:r>
              <a:rPr lang="pl-PL" sz="2400" dirty="0"/>
              <a:t>Hełm pożarniczy,</a:t>
            </a:r>
          </a:p>
          <a:p>
            <a:pPr algn="just"/>
            <a:r>
              <a:rPr lang="pl-PL" sz="2400" dirty="0"/>
              <a:t>Ubranie koszarowe, nie dopuszcza się podwijania rękawów i nogawek podczas startu,</a:t>
            </a:r>
          </a:p>
          <a:p>
            <a:pPr algn="just"/>
            <a:r>
              <a:rPr lang="pl-PL" sz="2400" dirty="0"/>
              <a:t>Obuwie skórzane lub z tworzywa- strażackie, za kostkę, nie dopuszcza się obuwia sportowego, nie dopuszcza się kolcy, korków i metalowych szpilek,</a:t>
            </a:r>
          </a:p>
          <a:p>
            <a:pPr algn="just"/>
            <a:r>
              <a:rPr lang="pl-PL" sz="2400" dirty="0"/>
              <a:t>Pas bojowy bez podpinki, zatrzaśnika i toporka, w grupie „C” dopuszcza się hełm i pas typu młodzieżowego,</a:t>
            </a:r>
          </a:p>
          <a:p>
            <a:pPr algn="just"/>
            <a:r>
              <a:rPr lang="pl-PL" sz="2400" dirty="0"/>
              <a:t>Dopuszcza się stosowanie rękawic (rękawice specjalne) i ochraniaczy.</a:t>
            </a:r>
          </a:p>
        </p:txBody>
      </p:sp>
    </p:spTree>
    <p:extLst>
      <p:ext uri="{BB962C8B-B14F-4D97-AF65-F5344CB8AC3E}">
        <p14:creationId xmlns:p14="http://schemas.microsoft.com/office/powerpoint/2010/main" val="424163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1BEE42-3CDF-770D-C0DD-889B14D949F2}"/>
              </a:ext>
            </a:extLst>
          </p:cNvPr>
          <p:cNvSpPr>
            <a:spLocks noGrp="1"/>
          </p:cNvSpPr>
          <p:nvPr>
            <p:ph type="title"/>
          </p:nvPr>
        </p:nvSpPr>
        <p:spPr/>
        <p:txBody>
          <a:bodyPr/>
          <a:lstStyle/>
          <a:p>
            <a:pPr algn="ctr"/>
            <a:r>
              <a:rPr lang="pl-PL" dirty="0"/>
              <a:t>Omówienie konkurencji</a:t>
            </a:r>
          </a:p>
        </p:txBody>
      </p:sp>
      <p:sp>
        <p:nvSpPr>
          <p:cNvPr id="3" name="Symbol zastępczy zawartości 2">
            <a:extLst>
              <a:ext uri="{FF2B5EF4-FFF2-40B4-BE49-F238E27FC236}">
                <a16:creationId xmlns:a16="http://schemas.microsoft.com/office/drawing/2014/main" id="{8A1102B6-103B-B2C0-EE26-57BAF87F94D7}"/>
              </a:ext>
            </a:extLst>
          </p:cNvPr>
          <p:cNvSpPr>
            <a:spLocks noGrp="1"/>
          </p:cNvSpPr>
          <p:nvPr>
            <p:ph idx="1"/>
          </p:nvPr>
        </p:nvSpPr>
        <p:spPr/>
        <p:txBody>
          <a:bodyPr>
            <a:normAutofit/>
          </a:bodyPr>
          <a:lstStyle/>
          <a:p>
            <a:r>
              <a:rPr lang="pl-PL" sz="3200" dirty="0"/>
              <a:t>Sztafeta pożarnicza 7 x 50 m z przeszkodami</a:t>
            </a:r>
          </a:p>
          <a:p>
            <a:endParaRPr lang="pl-PL" sz="3200" dirty="0"/>
          </a:p>
          <a:p>
            <a:r>
              <a:rPr lang="pl-PL" sz="3200" dirty="0"/>
              <a:t>Ćwiczenie bojowe</a:t>
            </a:r>
          </a:p>
        </p:txBody>
      </p:sp>
    </p:spTree>
    <p:extLst>
      <p:ext uri="{BB962C8B-B14F-4D97-AF65-F5344CB8AC3E}">
        <p14:creationId xmlns:p14="http://schemas.microsoft.com/office/powerpoint/2010/main" val="3191360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2A23DD-1C7C-B5C8-A0DD-2696F84A584B}"/>
              </a:ext>
            </a:extLst>
          </p:cNvPr>
          <p:cNvSpPr>
            <a:spLocks noGrp="1"/>
          </p:cNvSpPr>
          <p:nvPr>
            <p:ph type="title"/>
          </p:nvPr>
        </p:nvSpPr>
        <p:spPr>
          <a:xfrm>
            <a:off x="810000" y="466238"/>
            <a:ext cx="10571998" cy="970450"/>
          </a:xfrm>
        </p:spPr>
        <p:txBody>
          <a:bodyPr/>
          <a:lstStyle/>
          <a:p>
            <a:pPr algn="ctr"/>
            <a:r>
              <a:rPr lang="pl-PL" sz="2800" dirty="0"/>
              <a:t>Sztafeta pożarnicza 7 x 50 m z przeszkodami</a:t>
            </a:r>
            <a:br>
              <a:rPr lang="pl-PL" sz="2800" dirty="0"/>
            </a:br>
            <a:r>
              <a:rPr lang="pl-PL" sz="2800" dirty="0"/>
              <a:t>I odcinek toru (start – 50m)</a:t>
            </a:r>
          </a:p>
        </p:txBody>
      </p:sp>
      <p:sp>
        <p:nvSpPr>
          <p:cNvPr id="3" name="Symbol zastępczy zawartości 2">
            <a:extLst>
              <a:ext uri="{FF2B5EF4-FFF2-40B4-BE49-F238E27FC236}">
                <a16:creationId xmlns:a16="http://schemas.microsoft.com/office/drawing/2014/main" id="{95D1E989-3429-40D2-9E82-AD2CBAD68AE4}"/>
              </a:ext>
            </a:extLst>
          </p:cNvPr>
          <p:cNvSpPr>
            <a:spLocks noGrp="1"/>
          </p:cNvSpPr>
          <p:nvPr>
            <p:ph idx="1"/>
          </p:nvPr>
        </p:nvSpPr>
        <p:spPr>
          <a:xfrm>
            <a:off x="498785" y="2243714"/>
            <a:ext cx="10554574" cy="3636511"/>
          </a:xfrm>
        </p:spPr>
        <p:txBody>
          <a:bodyPr>
            <a:normAutofit lnSpcReduction="10000"/>
          </a:bodyPr>
          <a:lstStyle/>
          <a:p>
            <a:r>
              <a:rPr lang="pl-PL" dirty="0"/>
              <a:t>Rozdzielacz na 25 m toru, nasadami wylotowymi w kierunku biegu,</a:t>
            </a:r>
          </a:p>
          <a:p>
            <a:pPr algn="just"/>
            <a:r>
              <a:rPr lang="pl-PL" dirty="0"/>
              <a:t>Odcinek W-75 ustawiony pionowo z lewej strony symetrycznie do rozdzielacza (nie może wystawać za ani przed rozdzielacz), nie dalej od rozdzielacza niż szerokość odcinka, ściśle zwinięty (bez pustych przestrzeni), z łącznikami nie dotykającymi ziemi,</a:t>
            </a:r>
          </a:p>
          <a:p>
            <a:r>
              <a:rPr lang="pl-PL" dirty="0"/>
              <a:t>Odcinek zwinięty w podwójny krąg,</a:t>
            </a:r>
          </a:p>
          <a:p>
            <a:r>
              <a:rPr lang="pl-PL" b="1" dirty="0"/>
              <a:t>Nie przewiduje się ustawienia odcinka po prawej stronie!</a:t>
            </a:r>
          </a:p>
          <a:p>
            <a:endParaRPr lang="pl-PL" b="1" dirty="0"/>
          </a:p>
          <a:p>
            <a:pPr marL="0" indent="0">
              <a:buNone/>
            </a:pPr>
            <a:r>
              <a:rPr lang="pl-PL" b="1" dirty="0"/>
              <a:t>Punkty karne:</a:t>
            </a:r>
          </a:p>
          <a:p>
            <a:r>
              <a:rPr lang="pl-PL" dirty="0"/>
              <a:t>Niepodłączenie linii wężowej W-75 lub podłączenie na jeden</a:t>
            </a:r>
          </a:p>
          <a:p>
            <a:pPr marL="0" indent="0">
              <a:buNone/>
            </a:pPr>
            <a:r>
              <a:rPr lang="pl-PL" dirty="0"/>
              <a:t>	kieł </a:t>
            </a:r>
            <a:r>
              <a:rPr lang="pl-PL" b="1" dirty="0"/>
              <a:t>(10 pkt) </a:t>
            </a:r>
          </a:p>
        </p:txBody>
      </p:sp>
      <p:pic>
        <p:nvPicPr>
          <p:cNvPr id="7" name="Obraz 6">
            <a:extLst>
              <a:ext uri="{FF2B5EF4-FFF2-40B4-BE49-F238E27FC236}">
                <a16:creationId xmlns:a16="http://schemas.microsoft.com/office/drawing/2014/main" id="{2350016E-BEF1-27C0-BDBB-1508B0932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939" y="3639845"/>
            <a:ext cx="4296080" cy="3218155"/>
          </a:xfrm>
          <a:prstGeom prst="rect">
            <a:avLst/>
          </a:prstGeom>
        </p:spPr>
      </p:pic>
    </p:spTree>
    <p:extLst>
      <p:ext uri="{BB962C8B-B14F-4D97-AF65-F5344CB8AC3E}">
        <p14:creationId xmlns:p14="http://schemas.microsoft.com/office/powerpoint/2010/main" val="41004857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ytat">
  <a:themeElements>
    <a:clrScheme name="Cytat">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yta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ytat">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TM03457503[[fn=Cytat]]</Template>
  <TotalTime>668</TotalTime>
  <Words>3347</Words>
  <Application>Microsoft Office PowerPoint</Application>
  <PresentationFormat>Panoramiczny</PresentationFormat>
  <Paragraphs>264</Paragraphs>
  <Slides>38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38</vt:i4>
      </vt:variant>
    </vt:vector>
  </HeadingPairs>
  <TitlesOfParts>
    <vt:vector size="42" baseType="lpstr">
      <vt:lpstr>Arial</vt:lpstr>
      <vt:lpstr>Century Gothic</vt:lpstr>
      <vt:lpstr>Wingdings 2</vt:lpstr>
      <vt:lpstr>Cytat</vt:lpstr>
      <vt:lpstr>Odprawa kierowników drużyn przed XI Powiatowymi Zawodami Sportowo – Pożarniczymi OSP</vt:lpstr>
      <vt:lpstr>XI Powiatowe zawody Sportowo-Pożarnicze OSP – Krzywda 18.06.2023 r.</vt:lpstr>
      <vt:lpstr>Obowiązujący regulamin</vt:lpstr>
      <vt:lpstr>Losowanie kolejności startów</vt:lpstr>
      <vt:lpstr>Schemat miejsca zawodów</vt:lpstr>
      <vt:lpstr>Weryfikacja drużyn</vt:lpstr>
      <vt:lpstr>Umundurowanie zawodników</vt:lpstr>
      <vt:lpstr>Omówienie konkurencji</vt:lpstr>
      <vt:lpstr>Sztafeta pożarnicza 7 x 50 m z przeszkodami I odcinek toru (start – 50m)</vt:lpstr>
      <vt:lpstr>Sztafeta pożarnicza 7 x 50 m z przeszkodami II odcinek toru (50m – 100m)</vt:lpstr>
      <vt:lpstr>Sztafeta pożarnicza 7 x 50 m z przeszkodami III odcinek toru (100m – 150m)</vt:lpstr>
      <vt:lpstr>Sztafeta pożarnicza 7 x 50 m z przeszkodami IV odcinek toru (150m – 200m)</vt:lpstr>
      <vt:lpstr>Sztafeta pożarnicza 7 x 50 m z przeszkodami V odcinek toru (200m – 250m)</vt:lpstr>
      <vt:lpstr>Sztafeta pożarnicza 7 x 50 m z przeszkodami VI odcinek toru (250m – 300m)</vt:lpstr>
      <vt:lpstr>Sztafeta pożarnicza 7 x 50 m z przeszkodami VII odcinek toru (300m – 350m)</vt:lpstr>
      <vt:lpstr>Sztafeta pożarnicza 7 x 50 m z przeszkodami strefy zmian</vt:lpstr>
      <vt:lpstr>Sztafeta pożarnicza 7 x 50 m z przeszkodami</vt:lpstr>
      <vt:lpstr>Ćwiczenie bojowe tor do konkurencji</vt:lpstr>
      <vt:lpstr>Ćwiczenie bojowe ustawienie sprzętu na podeście</vt:lpstr>
      <vt:lpstr>Ćwiczenie bojowe Meldunek i rozkaz do ćwiczenia</vt:lpstr>
      <vt:lpstr>Ćwiczenie bojowe Start</vt:lpstr>
      <vt:lpstr>Ćwiczenie bojowe Rozpoczęcie konkurencji – dowódca drużyny</vt:lpstr>
      <vt:lpstr>Ćwiczenie bojowe Budowa linii ssawnej – łączenie smoka z odcinkiem</vt:lpstr>
      <vt:lpstr>Ćwiczenie bojowe Budowa linii ssawnej – łączenie smoka z odcinkiem</vt:lpstr>
      <vt:lpstr>Ćwiczenie bojowe Budowa linii ssawnej – łączenie odcinków linii ssawnej</vt:lpstr>
      <vt:lpstr>Ćwiczenie bojowe Budowa linii ssawnej – łączenie do motopompy i zanurzenie linii ssawnej</vt:lpstr>
      <vt:lpstr>Ćwiczenie bojowe Budowa linii ssawnej – łączenie do motopompy i zanurzenie linii ssawnej</vt:lpstr>
      <vt:lpstr>Ćwiczenie bojowe Budowa linii głównej - łącznik</vt:lpstr>
      <vt:lpstr>Ćwiczenie bojowe Budowa linii głównej - Rozdzielaczowy</vt:lpstr>
      <vt:lpstr>Ćwiczenie bojowe Budowa linii głównej - Rozdzielaczowy</vt:lpstr>
      <vt:lpstr>Ćwiczenie bojowe Budowa linii gaśniczych – przodownik roty</vt:lpstr>
      <vt:lpstr>Ćwiczenie bojowe Budowa linii gaśniczych – przodownik roty</vt:lpstr>
      <vt:lpstr>Ćwiczenie bojowe Budowa linii gaśniczych – pomocnik roty</vt:lpstr>
      <vt:lpstr>Ćwiczenie bojowe Budowa linii gaśniczych – pomocnik roty</vt:lpstr>
      <vt:lpstr>Ćwiczenie bojowe Pozostałe błędy</vt:lpstr>
      <vt:lpstr>Zgubiony element umundurowania podczas ćwiczenia</vt:lpstr>
      <vt:lpstr>Odwołania</vt:lpstr>
      <vt:lpstr>Pytania?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Odprawa kierowników drużyn przed XI Powiatowymi Zawodami Sportowo – Pożarniczymi OSP</dc:title>
  <dc:creator>P.Szyszkowski (KP Łuków)</dc:creator>
  <cp:lastModifiedBy>K.Turski (KP Łuków)</cp:lastModifiedBy>
  <cp:revision>50</cp:revision>
  <dcterms:created xsi:type="dcterms:W3CDTF">2023-06-02T11:24:44Z</dcterms:created>
  <dcterms:modified xsi:type="dcterms:W3CDTF">2023-06-12T11:21:30Z</dcterms:modified>
</cp:coreProperties>
</file>